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6"/>
  </p:notesMasterIdLst>
  <p:handoutMasterIdLst>
    <p:handoutMasterId r:id="rId17"/>
  </p:handoutMasterIdLst>
  <p:sldIdLst>
    <p:sldId id="274" r:id="rId2"/>
    <p:sldId id="257" r:id="rId3"/>
    <p:sldId id="258" r:id="rId4"/>
    <p:sldId id="259" r:id="rId5"/>
    <p:sldId id="260" r:id="rId6"/>
    <p:sldId id="261" r:id="rId7"/>
    <p:sldId id="262" r:id="rId8"/>
    <p:sldId id="263" r:id="rId9"/>
    <p:sldId id="264" r:id="rId10"/>
    <p:sldId id="265" r:id="rId11"/>
    <p:sldId id="266" r:id="rId12"/>
    <p:sldId id="272" r:id="rId13"/>
    <p:sldId id="267" r:id="rId14"/>
    <p:sldId id="270" r:id="rId15"/>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3C31"/>
    <a:srgbClr val="67201B"/>
    <a:srgbClr val="FEF99E"/>
    <a:srgbClr val="FFFECB"/>
    <a:srgbClr val="274509"/>
    <a:srgbClr val="003300"/>
    <a:srgbClr val="0D1703"/>
    <a:srgbClr val="478E0E"/>
    <a:srgbClr val="BC0034"/>
    <a:srgbClr val="DAA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631" autoAdjust="0"/>
    <p:restoredTop sz="76295" autoAdjust="0"/>
  </p:normalViewPr>
  <p:slideViewPr>
    <p:cSldViewPr snapToGrid="0">
      <p:cViewPr varScale="1">
        <p:scale>
          <a:sx n="55" d="100"/>
          <a:sy n="55" d="100"/>
        </p:scale>
        <p:origin x="84"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6725"/>
          </a:xfrm>
          <a:prstGeom prst="rect">
            <a:avLst/>
          </a:prstGeom>
        </p:spPr>
        <p:txBody>
          <a:bodyPr vert="horz" lIns="91440" tIns="45720" rIns="91440" bIns="45720" rtlCol="0"/>
          <a:lstStyle>
            <a:lvl1pPr algn="r">
              <a:defRPr sz="1200"/>
            </a:lvl1pPr>
          </a:lstStyle>
          <a:p>
            <a:fld id="{8056F2FE-ED44-4DE3-9C0D-3769AE6E6C40}" type="datetime1">
              <a:rPr lang="en-US" smtClean="0"/>
              <a:t>3/11/2020</a:t>
            </a:fld>
            <a:endParaRPr lang="en-US"/>
          </a:p>
        </p:txBody>
      </p:sp>
      <p:sp>
        <p:nvSpPr>
          <p:cNvPr id="4" name="Footer Placeholder 3"/>
          <p:cNvSpPr>
            <a:spLocks noGrp="1"/>
          </p:cNvSpPr>
          <p:nvPr>
            <p:ph type="ftr" sz="quarter" idx="2"/>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842375"/>
            <a:ext cx="3013075" cy="466725"/>
          </a:xfrm>
          <a:prstGeom prst="rect">
            <a:avLst/>
          </a:prstGeom>
        </p:spPr>
        <p:txBody>
          <a:bodyPr vert="horz" lIns="91440" tIns="45720" rIns="91440" bIns="45720" rtlCol="0" anchor="b"/>
          <a:lstStyle>
            <a:lvl1pPr algn="r">
              <a:defRPr sz="1200"/>
            </a:lvl1pPr>
          </a:lstStyle>
          <a:p>
            <a:fld id="{4EF6A39D-22C3-4AC6-A65C-5EBFD9D84339}" type="slidenum">
              <a:rPr lang="en-US" smtClean="0"/>
              <a:t>‹#›</a:t>
            </a:fld>
            <a:endParaRPr lang="en-US"/>
          </a:p>
        </p:txBody>
      </p:sp>
    </p:spTree>
    <p:extLst>
      <p:ext uri="{BB962C8B-B14F-4D97-AF65-F5344CB8AC3E}">
        <p14:creationId xmlns:p14="http://schemas.microsoft.com/office/powerpoint/2010/main" val="291866069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DFE85628-7072-4228-87AD-557019742C65}" type="datetime1">
              <a:rPr lang="en-US" smtClean="0"/>
              <a:t>3/11/2020</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7607F455-09ED-4B6B-95C2-2AFF580A7B6F}" type="slidenum">
              <a:rPr lang="en-US" smtClean="0"/>
              <a:t>‹#›</a:t>
            </a:fld>
            <a:endParaRPr lang="en-US"/>
          </a:p>
        </p:txBody>
      </p:sp>
    </p:spTree>
    <p:extLst>
      <p:ext uri="{BB962C8B-B14F-4D97-AF65-F5344CB8AC3E}">
        <p14:creationId xmlns:p14="http://schemas.microsoft.com/office/powerpoint/2010/main" val="36564049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tanzil.net/#trans/ur.maududi/62:9"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tanzil.net/#trans/ur.maududi/62:1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anzil.net/#trans/ur.maududi/62: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anzil.net/#trans/ur.maududi/62: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tanzil.net/#trans/ur.maududi/62: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afheemonline.com/tafseer.asp?s=062&amp;h=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anzil.net/#trans/ur.maududi/62:5"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tanzil.net/#trans/ur.maududi/62:8" TargetMode="External"/><Relationship Id="rId5" Type="http://schemas.openxmlformats.org/officeDocument/2006/relationships/hyperlink" Target="http://tanzil.net/#trans/ur.maududi/62:7" TargetMode="External"/><Relationship Id="rId4" Type="http://schemas.openxmlformats.org/officeDocument/2006/relationships/hyperlink" Target="http://tanzil.net/#trans/ur.maududi/62: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184275"/>
            <a:ext cx="5684837" cy="3198813"/>
          </a:xfrm>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پہلے رکوع کا زمانہ نزول 7 ھ ہے </a:t>
            </a:r>
          </a:p>
          <a:p>
            <a:pPr algn="r" rtl="1"/>
            <a:r>
              <a:rPr lang="ur-PK" sz="1400" dirty="0">
                <a:latin typeface="Jameel Noori Nastaleeq" panose="02000503000000020004" pitchFamily="2" charset="-78"/>
                <a:cs typeface="Jameel Noori Nastaleeq" panose="02000503000000020004" pitchFamily="2" charset="-78"/>
              </a:rPr>
              <a:t>دوسرا رکوع ہجرت کے بعد قریبی زمانے ہی میں نازل ہوا ہے۔حضورؐ نے مدینہ طیبہ پہنچتے ہی پانچویں روز جمعہ قائم کر دیا تھا، دوسرا رکوع، جو کئی سال پہلے نازل ہوا تھا، اس سورہ میں لا کر اس لیے شامل کیا گیا ہے کہ اللہ تعالیٰ نے یہودیوں کے سَبْت کے مقابلہ میں مسلمانوں کو جمعہ  کا دن دیا ہے جس میں وہ اللہ کی عبادت خصوصی طور سے کریں تو اب مسلمان جمعہ  کے ساتھ وہ معاملہ نہ کریں جو یہودیوں نے سبت کے ساتھ کیا تھا۔</a:t>
            </a:r>
          </a:p>
          <a:p>
            <a:pPr algn="r" rtl="1"/>
            <a:r>
              <a:rPr lang="ur-PK" sz="1400" dirty="0">
                <a:latin typeface="Jameel Noori Nastaleeq" panose="02000503000000020004" pitchFamily="2" charset="-78"/>
                <a:cs typeface="Jameel Noori Nastaleeq" panose="02000503000000020004" pitchFamily="2" charset="-78"/>
              </a:rPr>
              <a:t>اس سورۃ میں  یہود سے آخری خطاب تھا جو قرآن مجید میں ان سے کیا گیا۔ اس میں انہیں مخاطب کر کے تین باتیں فرمائی گئی ہیں: </a:t>
            </a:r>
            <a:br>
              <a:rPr lang="ur-PK" sz="1400" dirty="0">
                <a:latin typeface="Jameel Noori Nastaleeq" panose="02000503000000020004" pitchFamily="2" charset="-78"/>
                <a:cs typeface="Jameel Noori Nastaleeq" panose="02000503000000020004" pitchFamily="2" charset="-78"/>
              </a:rPr>
            </a:br>
            <a:r>
              <a:rPr lang="ur-PK" sz="1400" b="1" dirty="0">
                <a:latin typeface="Jameel Noori Nastaleeq" panose="02000503000000020004" pitchFamily="2" charset="-78"/>
                <a:cs typeface="Jameel Noori Nastaleeq" panose="02000503000000020004" pitchFamily="2" charset="-78"/>
              </a:rPr>
              <a:t>1)۔ </a:t>
            </a:r>
            <a:r>
              <a:rPr lang="ur-PK" sz="1400" dirty="0">
                <a:latin typeface="Jameel Noori Nastaleeq" panose="02000503000000020004" pitchFamily="2" charset="-78"/>
                <a:cs typeface="Jameel Noori Nastaleeq" panose="02000503000000020004" pitchFamily="2" charset="-78"/>
              </a:rPr>
              <a:t>۔۔۔۔۔۔تم نے اس رسول کو اس لیے ماننے سے انکار کیا کہ یہ اس قوم میں مبعوث ہوا تھا جسے تم حقارت کے ساتھ ’’ اُمّی ‘‘ کہتے ہو۔ تمہارا غلط خیال یہ تھا کہ رسول لازماً تمہاری اپنی قوم ہی کا ہونا چاہیے۔ تم یہ فیصلہ کیے بیٹھے تھے  کہ یہ منصب تمہاری نسل کے لیے مختص ہو چکا ہے لیکن اللہ نے انہی اُمیوں میں سے ایک رسول اٹھایا ہے جو تمہاری آنکھوں کے سامنے اس کی کتاب سنا رہا ہے ، نفوس کا تزکیہ کر رہا ہے ، اور ان لوگوں کو ہدایت دے رہا ہے جن کی گمراہی کا حال تم خود جانتے ہو۔ یہ اللہ کا فضل ہے جسے چاہے دے۔</a:t>
            </a:r>
          </a:p>
          <a:p>
            <a:pPr algn="r" rtl="1"/>
            <a:r>
              <a:rPr lang="ur-PK" sz="1400" b="1" dirty="0">
                <a:latin typeface="Jameel Noori Nastaleeq" panose="02000503000000020004" pitchFamily="2" charset="-78"/>
                <a:cs typeface="Jameel Noori Nastaleeq" panose="02000503000000020004" pitchFamily="2" charset="-78"/>
              </a:rPr>
              <a:t>2)۔۔۔۔</a:t>
            </a:r>
            <a:r>
              <a:rPr lang="ur-PK" sz="1400" dirty="0">
                <a:latin typeface="Jameel Noori Nastaleeq" panose="02000503000000020004" pitchFamily="2" charset="-78"/>
                <a:cs typeface="Jameel Noori Nastaleeq" panose="02000503000000020004" pitchFamily="2" charset="-78"/>
              </a:rPr>
              <a:t>تم کو تَوراۃ اللہ کی کتاب دی گئی تھی ، مگر تم نے اس کی ذمہ داری نہ سمجھی، نہ ادا کی۔ تمہارا حال اس گدھے کا سا ہے جس کی پیٹھ پر کتابیں لدی ہوئی ہوں اور اسے کچھ نہیں معلوم کہ وہ کس چیز کا بار اٹھائے ہوئے ہے۔ بلکہ تمہاری حالت گدھے سے بھی بد تر ہے۔ وہ تو سمجھ بوجھ نہیں رکھتا، مگر تم سمجھ بوجھ رکھتے ہو اور پھر کتاب اللہ کی ذمہ داری ادا نہیں کرتے ، جان بوجھ کر  اللہ کی آیات کو جھٹلانے سے بھی باز نہیں رہتے۔</a:t>
            </a:r>
          </a:p>
          <a:p>
            <a:pPr algn="r" rtl="1"/>
            <a:r>
              <a:rPr lang="ur-PK" sz="1400" b="1" dirty="0">
                <a:latin typeface="Jameel Noori Nastaleeq" panose="02000503000000020004" pitchFamily="2" charset="-78"/>
                <a:cs typeface="Jameel Noori Nastaleeq" panose="02000503000000020004" pitchFamily="2" charset="-78"/>
              </a:rPr>
              <a:t>3)۔ </a:t>
            </a:r>
            <a:r>
              <a:rPr lang="ur-PK" sz="1400" dirty="0">
                <a:latin typeface="Jameel Noori Nastaleeq" panose="02000503000000020004" pitchFamily="2" charset="-78"/>
                <a:cs typeface="Jameel Noori Nastaleeq" panose="02000503000000020004" pitchFamily="2" charset="-78"/>
              </a:rPr>
              <a:t>تم اگر واقعی اللہ کے چہیتے ہوتے اور تمہیں یقین ہوتا کہ اس کے ہاں تمہارے لیے بڑی عزت اور قدر و منزلت کا مقام محفوظ ہے تو تمہیں موت کا ایسا خوف نہ ہوتا کہ ذلت کی زندگی قبول ہے مگر موت کسی طرح قبول نہیں</a:t>
            </a:r>
            <a:endParaRPr lang="en-US" sz="1400" dirty="0">
              <a:latin typeface="Jameel Noori Nastaleeq" panose="02000503000000020004" pitchFamily="2" charset="-78"/>
              <a:cs typeface="Jameel Noori Nastaleeq" panose="02000503000000020004" pitchFamily="2" charset="-78"/>
            </a:endParaRPr>
          </a:p>
          <a:p>
            <a:pPr algn="r" rtl="1"/>
            <a:endParaRPr lang="ur-PK" sz="1400" dirty="0">
              <a:latin typeface="Jameel Noori Nastaleeq" panose="02000503000000020004" pitchFamily="2" charset="-78"/>
              <a:cs typeface="Jameel Noori Nastaleeq" panose="02000503000000020004" pitchFamily="2" charset="-78"/>
            </a:endParaRPr>
          </a:p>
          <a:p>
            <a:pPr algn="r" rtl="1"/>
            <a:endParaRPr lang="ur-PK" sz="1400" dirty="0">
              <a:latin typeface="Jameel Noori Nastaleeq" panose="02000503000000020004" pitchFamily="2" charset="-78"/>
              <a:cs typeface="Jameel Noori Nastaleeq" panose="02000503000000020004" pitchFamily="2" charset="-78"/>
            </a:endParaRPr>
          </a:p>
          <a:p>
            <a:pPr algn="r" rtl="1"/>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004C26C5-9668-40A2-B4F6-6B38982FEE85}" type="slidenum">
              <a:rPr lang="en-US" smtClean="0"/>
              <a:t>2</a:t>
            </a:fld>
            <a:endParaRPr lang="en-US"/>
          </a:p>
        </p:txBody>
      </p:sp>
      <p:sp>
        <p:nvSpPr>
          <p:cNvPr id="5" name="Date Placeholder 4"/>
          <p:cNvSpPr>
            <a:spLocks noGrp="1"/>
          </p:cNvSpPr>
          <p:nvPr>
            <p:ph type="dt" idx="11"/>
          </p:nvPr>
        </p:nvSpPr>
        <p:spPr/>
        <p:txBody>
          <a:bodyPr/>
          <a:lstStyle/>
          <a:p>
            <a:fld id="{E9BEF46A-BC5A-4A9A-BCBB-3B6DCF20730B}" type="datetime1">
              <a:rPr lang="en-US" smtClean="0"/>
              <a:t>3/11/2020</a:t>
            </a:fld>
            <a:endParaRPr lang="en-US"/>
          </a:p>
        </p:txBody>
      </p:sp>
    </p:spTree>
    <p:extLst>
      <p:ext uri="{BB962C8B-B14F-4D97-AF65-F5344CB8AC3E}">
        <p14:creationId xmlns:p14="http://schemas.microsoft.com/office/powerpoint/2010/main" val="1441508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184275"/>
            <a:ext cx="5684837" cy="3198813"/>
          </a:xfrm>
        </p:spPr>
      </p:sp>
      <p:sp>
        <p:nvSpPr>
          <p:cNvPr id="3" name="Notes Placeholder 2"/>
          <p:cNvSpPr>
            <a:spLocks noGrp="1"/>
          </p:cNvSpPr>
          <p:nvPr>
            <p:ph type="body" idx="1"/>
          </p:nvPr>
        </p:nvSpPr>
        <p:spPr/>
        <p:txBody>
          <a:bodyPr/>
          <a:lstStyle/>
          <a:p>
            <a:pPr algn="r" rtl="1">
              <a:lnSpc>
                <a:spcPct val="107000"/>
              </a:lnSpc>
            </a:pP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 ہم مسلمانوں کے لئے  بنی اسرا ئیل  سے متعلق ان آیا ت کی حیثیت ایک آئینے کی سی ہے۔اس آئینے میں اگر ہم اپنی تصویر دیکھیں تو ہمیں نظر آئے گا کہ  یہ زعم صرف بنی اسرائیل میں ہی نہیں پایا جاتا تھا بلکہ  آج ہم مسلمانوں اکثریت بھی اس سوچ کی حامل ہے اور  اس کی اصل وجہ یہ ہے کہ اللہ کی کتاب سے  زہنی اور قلبی تعلق نہ رہا تو اپنی تسلی کے لئے </a:t>
            </a:r>
            <a:r>
              <a:rPr lang="en-US" sz="1400" dirty="0">
                <a:latin typeface="Jameel Noori Nastaleeq" panose="02000503000000020004" pitchFamily="2" charset="-78"/>
                <a:ea typeface="Calibri" panose="020F0502020204030204" pitchFamily="34" charset="0"/>
                <a:cs typeface="Jameel Noori Nastaleeq" panose="02000503000000020004" pitchFamily="2" charset="-78"/>
              </a:rPr>
              <a:t>wishful thinking</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کا سہا را لینا پڑا۔</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 موثر خوش فہمی ہمارے پاس اللہ کی کتاب ہے۔</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٭ہم اللہ  کے محبوب رسول ؐ کی امت ہیں۔</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 لا ڈلے اور چہیتے ہیں۔</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 نبی ؐ آخرت میں ہماری شفاعت کر دیں گے۔</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 اگر پکڑا بھی گیا تو  بھی بہت جلد دوزخ  سے نکال  کر جنت میں ڈال دیا جا ئے گا۔</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 اب یہ خوش فہمیاں باقائدہ عقا ئد کی شکل اختیار کر گئی ہیں ۔ کون نیک اعمال کرنے کی مشقتیں اٹھائے۔</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پہلے  تو مسلمان کے پاس عمل سے بچنے کے لئے صرف تقدیر کا بہانہ تھا، اب بہت سارے  مضبوط سہارے  ہم نے تلاش کر لئے ہیں۔</a:t>
            </a:r>
          </a:p>
          <a:p>
            <a:pPr algn="r" rtl="1">
              <a:lnSpc>
                <a:spcPct val="107000"/>
              </a:lnSpc>
            </a:pP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احادیث میں یہ خبر دی گئی ہے کہ ''اس امّت میں بھی ایسے لوگ ہوں گے جو پہلی اُمّتوں کے نقش قدم پر ایسے چلیں گے جیسے ایک ہاتھ دوسرے ہاتھ کے برابر ہوتا ہے۔'‘</a:t>
            </a:r>
          </a:p>
          <a:p>
            <a:pPr algn="r" rtl="1">
              <a:lnSpc>
                <a:spcPct val="107000"/>
              </a:lnSpc>
            </a:pPr>
            <a:r>
              <a:rPr lang="ur-PK" sz="1400" dirty="0">
                <a:latin typeface="Jameel Noori Nastaleeq" panose="02000503000000020004" pitchFamily="2" charset="-78"/>
                <a:cs typeface="Jameel Noori Nastaleeq" panose="02000503000000020004" pitchFamily="2" charset="-78"/>
              </a:rPr>
              <a:t> جس طرح قرآن میں بار بار یہودیوں کے بارے میں بتایا گیا ہے ۔</a:t>
            </a:r>
            <a:endParaRPr lang="en-US" sz="1400" dirty="0">
              <a:latin typeface="Jameel Noori Nastaleeq" panose="02000503000000020004" pitchFamily="2" charset="-78"/>
              <a:cs typeface="Jameel Noori Nastaleeq" panose="02000503000000020004" pitchFamily="2" charset="-78"/>
            </a:endParaRPr>
          </a:p>
          <a:p>
            <a:pPr algn="r" rtl="1">
              <a:lnSpc>
                <a:spcPct val="107000"/>
              </a:lnSpc>
            </a:pPr>
            <a:r>
              <a:rPr lang="ur-PK" sz="1400" b="1" dirty="0">
                <a:latin typeface="Jameel Noori Nastaleeq" panose="02000503000000020004" pitchFamily="2" charset="-78"/>
                <a:cs typeface="Jameel Noori Nastaleeq" panose="02000503000000020004" pitchFamily="2" charset="-78"/>
              </a:rPr>
              <a:t>"وہ کہتے ہیں کہ دوزخ کی آگ ہمیں ہرگز چھونے والی نہیں اِلّا یہ کہ چند روز کی سز ا مل جائے تو مل جائے اِن سے پوچھو، کیا تم نے اللہ سے کوئی عہد لے لیا ہے، جس کی خلاف ورزی وہ نہیں کرسکتا؟ یا بات یہ ہے کہ تم اللہ کے ذمے ڈال کر ایسی باتیں کہہ دیتے ہو جن کے متعلق تمہیں علم نہیں ہے کہ اُس نے ان کا ذمہ لیا ہے؟ آخر تمہیں دوزخ کی آگ کیوں نہ چھوئے گی؟ (80) جو بھی بدی کمائے گا اور اپنی خطا کاری کے چکر میں پڑا رہے گا، وہ دوزخی ہے او ر دوزخ ہی میں وہ ہمیشہ رہے گا (81) اور جو لوگ ایمان لائیں گے اور نیک عمل کریں گے وہی جنتی ہیں اور جنت میں وہ ہمیشہ رہیں گے" (82)</a:t>
            </a:r>
            <a:r>
              <a:rPr lang="en-US" sz="1400" dirty="0">
                <a:latin typeface="Jameel Noori Nastaleeq" panose="02000503000000020004" pitchFamily="2" charset="-78"/>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(سورہ البقرہ)</a:t>
            </a:r>
          </a:p>
          <a:p>
            <a:pPr algn="r" rtl="1">
              <a:lnSpc>
                <a:spcPct val="107000"/>
              </a:lnSpc>
            </a:pPr>
            <a:r>
              <a:rPr lang="ur-PK" sz="1400" dirty="0">
                <a:latin typeface="Jameel Noori Nastaleeq" panose="02000503000000020004" pitchFamily="2" charset="-78"/>
                <a:cs typeface="Jameel Noori Nastaleeq" panose="02000503000000020004" pitchFamily="2" charset="-78"/>
              </a:rPr>
              <a:t>قرآن میں  جا بجا یہ قاعدہ  بتا دیا گیا ہے کہ جو بدی کرے گا اس کا بُرا انجام ہو گا اور جو نیکی کرے گا وہ اچھا صلہ پائے گا ، پھر ہمارے اندر یہ وہم کیسے آ گیا کہ ہم گناہ کر کے بھی  سزا سے بچے رہیں گے ۔۔</a:t>
            </a:r>
          </a:p>
          <a:p>
            <a:pPr algn="r" rtl="1">
              <a:lnSpc>
                <a:spcPct val="107000"/>
              </a:lnSpc>
            </a:pPr>
            <a:r>
              <a:rPr lang="ur-PK" sz="1400" dirty="0">
                <a:latin typeface="Jameel Noori Nastaleeq" panose="02000503000000020004" pitchFamily="2" charset="-78"/>
                <a:cs typeface="Jameel Noori Nastaleeq" panose="02000503000000020004" pitchFamily="2" charset="-78"/>
              </a:rPr>
              <a:t>رسول اللہ ﷺنے فرمایا "جس کے عمل نے اسے پیچھے کر دیا تو آخرت میں اس کا نسب اسے آگے نہیں بڑھا سکتا"۔ترمذی2945</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004C26C5-9668-40A2-B4F6-6B38982FEE85}" type="slidenum">
              <a:rPr lang="en-US" smtClean="0"/>
              <a:t>11</a:t>
            </a:fld>
            <a:endParaRPr lang="en-US"/>
          </a:p>
        </p:txBody>
      </p:sp>
      <p:sp>
        <p:nvSpPr>
          <p:cNvPr id="5" name="Date Placeholder 4"/>
          <p:cNvSpPr>
            <a:spLocks noGrp="1"/>
          </p:cNvSpPr>
          <p:nvPr>
            <p:ph type="dt" idx="11"/>
          </p:nvPr>
        </p:nvSpPr>
        <p:spPr/>
        <p:txBody>
          <a:bodyPr/>
          <a:lstStyle/>
          <a:p>
            <a:fld id="{B5291E0E-A1FD-4D88-8297-243F491A8667}" type="datetime1">
              <a:rPr lang="en-US" smtClean="0"/>
              <a:t>3/11/2020</a:t>
            </a:fld>
            <a:endParaRPr lang="en-US"/>
          </a:p>
        </p:txBody>
      </p:sp>
    </p:spTree>
    <p:extLst>
      <p:ext uri="{BB962C8B-B14F-4D97-AF65-F5344CB8AC3E}">
        <p14:creationId xmlns:p14="http://schemas.microsoft.com/office/powerpoint/2010/main" val="352026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b="1" dirty="0">
                <a:latin typeface="Jameel Noori Nastaleeq" panose="02000503000000020004" pitchFamily="2" charset="-78"/>
                <a:cs typeface="Jameel Noori Nastaleeq" panose="02000503000000020004" pitchFamily="2" charset="-78"/>
              </a:rPr>
              <a:t>اے لوگو جو ایمان لائے ہو، جب پکارا جائے نماز کے لیے جمعہ کے دن تو اللہ کے ذکر کی طرف دوڑو اور خرید و فروخت چھوڑ دو، یہ تمہارے لیے زیادہ بہتر ہے اگر تم جانو (</a:t>
            </a:r>
            <a:r>
              <a:rPr lang="ur-PK" sz="1400" b="1" dirty="0">
                <a:latin typeface="Jameel Noori Nastaleeq" panose="02000503000000020004" pitchFamily="2" charset="-78"/>
                <a:cs typeface="Jameel Noori Nastaleeq" panose="02000503000000020004" pitchFamily="2" charset="-78"/>
                <a:hlinkClick r:id="rId3"/>
              </a:rPr>
              <a:t>9</a:t>
            </a:r>
            <a:r>
              <a:rPr lang="ur-PK" sz="1400" b="1" dirty="0">
                <a:latin typeface="Jameel Noori Nastaleeq" panose="02000503000000020004" pitchFamily="2" charset="-78"/>
                <a:cs typeface="Jameel Noori Nastaleeq" panose="02000503000000020004" pitchFamily="2" charset="-78"/>
              </a:rPr>
              <a:t>) پھر جب نماز پوری ہو جائے تو زمین میں پھیل جاؤ اور اللہ کا فضل تلاش کرو اور اللہ کو کثرت سے یاد کرتے رہو، شاید کہ تمہیں فلاح نصیب ہو جائے (</a:t>
            </a:r>
            <a:r>
              <a:rPr lang="ur-PK" sz="1400" b="1" dirty="0">
                <a:latin typeface="Jameel Noori Nastaleeq" panose="02000503000000020004" pitchFamily="2" charset="-78"/>
                <a:cs typeface="Jameel Noori Nastaleeq" panose="02000503000000020004" pitchFamily="2" charset="-78"/>
                <a:hlinkClick r:id="rId4"/>
              </a:rPr>
              <a:t>10</a:t>
            </a:r>
            <a:r>
              <a:rPr lang="ur-PK" sz="1400" b="1" dirty="0">
                <a:latin typeface="Jameel Noori Nastaleeq" panose="02000503000000020004" pitchFamily="2" charset="-78"/>
                <a:cs typeface="Jameel Noori Nastaleeq" panose="02000503000000020004" pitchFamily="2" charset="-78"/>
              </a:rPr>
              <a:t>)</a:t>
            </a:r>
          </a:p>
          <a:p>
            <a:pPr algn="r" defTabSz="929305" rtl="1">
              <a:defRPr/>
            </a:pPr>
            <a:r>
              <a:rPr lang="ur-PK" sz="1400" b="1" dirty="0">
                <a:solidFill>
                  <a:prstClr val="black"/>
                </a:solidFill>
                <a:latin typeface="Jameel Noori Nastaleeq" panose="02000503000000020004" pitchFamily="2" charset="-78"/>
                <a:cs typeface="Jameel Noori Nastaleeq" panose="02000503000000020004" pitchFamily="2" charset="-78"/>
              </a:rPr>
              <a:t>مسلمانوں </a:t>
            </a:r>
            <a:r>
              <a:rPr lang="ur-PK" sz="1400" dirty="0">
                <a:solidFill>
                  <a:prstClr val="black"/>
                </a:solidFill>
                <a:latin typeface="Jameel Noori Nastaleeq" panose="02000503000000020004" pitchFamily="2" charset="-78"/>
                <a:cs typeface="Jameel Noori Nastaleeq" panose="02000503000000020004" pitchFamily="2" charset="-78"/>
              </a:rPr>
              <a:t>کے لئے جمعہ کی فرضیت کا حکم نبی ﷺپر ہجرت سے کچھ مدت پہلے مکہ معظمہ ہی میں نازل ہوچکا تھا۔ لیکن اس وقت آپ اس پر عمل نہیں کر سکتے تھے۔ کیونکہ مکہ میں کوئی اجتماعی عبادت ادا کرنا ممکن نہ تھا۔ اس لیے آپؐ ے ان لوگوں کو جو آپؐ سے پہلے ہجرت کر کے مدینہ منورہ پہنچ چکے تھے ، یہ حکم بھیجا کہ وہاں جمعہ قائم کریں</a:t>
            </a: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رسول اللہ ﷺنے ہجرت کے بعد جو اولین کام کیے ان میں سے ایک جمعہ کی اقامت بھی تھی۔ مکہ معظمہ سے ہجرت کر کے آپ پیر کے روز قُبا پہنچے ، چاردن وہاں قیام فرمایا، پانچویں روز جمعہ کے دن وہاں سے مدینہ کی طرف روانہ ہوۓ ، راستہ میں بنی سالم بن عوف کے مقام پر تھے کہ نماز جمعہ کا وقت آگیا، اسی جگہ آپؐ نے پہلا جمعہ ادا فرمایا (ابن ہشام)۔ </a:t>
            </a:r>
          </a:p>
          <a:p>
            <a:pPr algn="r" defTabSz="944453" rtl="1">
              <a:defRPr/>
            </a:pPr>
            <a:r>
              <a:rPr lang="ur-PK" sz="1400" dirty="0">
                <a:latin typeface="Jameel Noori Nastaleeq" panose="02000503000000020004" pitchFamily="2" charset="-78"/>
                <a:cs typeface="Jameel Noori Nastaleeq" panose="02000503000000020004" pitchFamily="2" charset="-78"/>
              </a:rPr>
              <a:t>رسول كريم صلى اللہ عليہ وسلم نے فرمايا:</a:t>
            </a:r>
          </a:p>
          <a:p>
            <a:pPr algn="r" defTabSz="944453" rtl="1">
              <a:defRPr/>
            </a:pPr>
            <a:r>
              <a:rPr lang="ur-PK" sz="1400" dirty="0">
                <a:latin typeface="Jameel Noori Nastaleeq" panose="02000503000000020004" pitchFamily="2" charset="-78"/>
                <a:cs typeface="Jameel Noori Nastaleeq" panose="02000503000000020004" pitchFamily="2" charset="-78"/>
              </a:rPr>
              <a:t>" سورج طلوع ہونے والے ايام ميں سب سے بہترين جمعہ كادن ہے۔۔صحيح مسلم حديث نمبر ( 1410 )</a:t>
            </a:r>
          </a:p>
          <a:p>
            <a:pPr algn="r" defTabSz="944453" rtl="1">
              <a:defRPr/>
            </a:pPr>
            <a:r>
              <a:rPr lang="ur-PK" sz="1400" dirty="0">
                <a:latin typeface="Jameel Noori Nastaleeq" panose="02000503000000020004" pitchFamily="2" charset="-78"/>
                <a:cs typeface="Jameel Noori Nastaleeq" panose="02000503000000020004" pitchFamily="2" charset="-78"/>
              </a:rPr>
              <a:t>نماز جمعہ ہر بالغ ، صحیح العقل ،آزاد مسلمان پر فرض ہے</a:t>
            </a:r>
            <a:endParaRPr lang="ur-PK" sz="1400" dirty="0">
              <a:ea typeface="Calibri" panose="020F0502020204030204" pitchFamily="34" charset="0"/>
              <a:cs typeface="Jameel Noori Nastaleeq" panose="02000503000000020004" pitchFamily="2" charset="-78"/>
            </a:endParaRPr>
          </a:p>
          <a:p>
            <a:pPr algn="r" rtl="1"/>
            <a:r>
              <a:rPr lang="ur-PK" sz="1400" dirty="0">
                <a:ea typeface="Calibri" panose="020F0502020204030204" pitchFamily="34" charset="0"/>
                <a:cs typeface="Jameel Noori Nastaleeq" panose="02000503000000020004" pitchFamily="2" charset="-78"/>
              </a:rPr>
              <a:t>جمعہ کی اہمیت مسلمانوں کے لیے  بہت زیادہ ہے اس دن تمام امور سے فارغ ہو کر اللہ کی طرف رجوع کرنا  چا ہئے اور جمعہ کی نماز کے وقت  تمام کام اور مزدوری و تجارت چھوڑ کر اللہ   کے ذکر کی طرف آنا چاہئے۔ </a:t>
            </a:r>
            <a:r>
              <a:rPr lang="ur-PK" sz="1400" dirty="0">
                <a:latin typeface="Jameel Noori Nastaleeq" panose="02000503000000020004" pitchFamily="2" charset="-78"/>
                <a:cs typeface="Jameel Noori Nastaleeq" panose="02000503000000020004" pitchFamily="2" charset="-78"/>
              </a:rPr>
              <a:t>حضورؐ نے فرمایا ’’ آج سے لے کر قیامت تک جمعہ تم لوگوں پر فرض ہے۔ جو شخص اسے ایک معمولی چیز سمجھ کر یا اس کا حق نہ مان کر اسے چھوڑے ، خدا اس کا حال درست نہ کرے ، نہ اسے برکت دے۔ خوب سن رکھو، اس کی نماز نماز نہیں، اس کی زکوٰۃ زکوٰۃ نہیں، اس کا حج حج نہیں، اس کا روزہ روزہ نہیں، اس کی کوئی نیکی نیکی نہیں جب تک کہ وہ توبہ نہ کر لے اللہ اسے معاف فرمانے والا ہے ‘‘۔ (ابن ماجہ)</a:t>
            </a:r>
          </a:p>
          <a:p>
            <a:pPr algn="r" rtl="1">
              <a:buFont typeface="Courier New" panose="02070309020205020404" pitchFamily="49" charset="0"/>
              <a:buNone/>
            </a:pPr>
            <a:r>
              <a:rPr lang="ur-PK" sz="1400" dirty="0">
                <a:solidFill>
                  <a:srgbClr val="003300"/>
                </a:solidFill>
                <a:latin typeface="Jameel Noori Nastaleeq" panose="02000503000000020004" pitchFamily="2" charset="-78"/>
                <a:cs typeface="Jameel Noori Nastaleeq" panose="02000503000000020004" pitchFamily="2" charset="-78"/>
              </a:rPr>
              <a:t>جمعے کے اعمال </a:t>
            </a:r>
          </a:p>
          <a:p>
            <a:pPr algn="r" rtl="1">
              <a:buFont typeface="Courier New" panose="02070309020205020404" pitchFamily="49" charset="0"/>
              <a:buChar char="o"/>
            </a:pPr>
            <a:r>
              <a:rPr lang="ur-PK" sz="1400" dirty="0">
                <a:solidFill>
                  <a:srgbClr val="003300"/>
                </a:solidFill>
                <a:latin typeface="Jameel Noori Nastaleeq" panose="02000503000000020004" pitchFamily="2" charset="-78"/>
                <a:cs typeface="Jameel Noori Nastaleeq" panose="02000503000000020004" pitchFamily="2" charset="-78"/>
              </a:rPr>
              <a:t>غسل</a:t>
            </a:r>
          </a:p>
          <a:p>
            <a:pPr algn="r" rtl="1">
              <a:buFont typeface="Courier New" panose="02070309020205020404" pitchFamily="49" charset="0"/>
              <a:buChar char="o"/>
            </a:pPr>
            <a:r>
              <a:rPr lang="ur-PK" sz="1400" dirty="0">
                <a:solidFill>
                  <a:srgbClr val="003300"/>
                </a:solidFill>
                <a:latin typeface="Jameel Noori Nastaleeq" panose="02000503000000020004" pitchFamily="2" charset="-78"/>
                <a:cs typeface="Jameel Noori Nastaleeq" panose="02000503000000020004" pitchFamily="2" charset="-78"/>
              </a:rPr>
              <a:t> خوشبو</a:t>
            </a:r>
          </a:p>
          <a:p>
            <a:pPr algn="r" rtl="1">
              <a:buFont typeface="Courier New" panose="02070309020205020404" pitchFamily="49" charset="0"/>
              <a:buChar char="o"/>
            </a:pPr>
            <a:r>
              <a:rPr lang="ur-PK" sz="1400" dirty="0">
                <a:solidFill>
                  <a:srgbClr val="003300"/>
                </a:solidFill>
                <a:latin typeface="Jameel Noori Nastaleeq" panose="02000503000000020004" pitchFamily="2" charset="-78"/>
                <a:cs typeface="Jameel Noori Nastaleeq" panose="02000503000000020004" pitchFamily="2" charset="-78"/>
              </a:rPr>
              <a:t> اچھا لباس</a:t>
            </a:r>
          </a:p>
          <a:p>
            <a:pPr algn="r" rtl="1">
              <a:buFont typeface="Courier New" panose="02070309020205020404" pitchFamily="49" charset="0"/>
              <a:buChar char="o"/>
            </a:pPr>
            <a:r>
              <a:rPr lang="ur-PK" sz="1400" dirty="0">
                <a:solidFill>
                  <a:srgbClr val="003300"/>
                </a:solidFill>
                <a:latin typeface="Jameel Noori Nastaleeq" panose="02000503000000020004" pitchFamily="2" charset="-78"/>
                <a:cs typeface="Jameel Noori Nastaleeq" panose="02000503000000020004" pitchFamily="2" charset="-78"/>
              </a:rPr>
              <a:t> خطبہ جمعہ </a:t>
            </a:r>
          </a:p>
          <a:p>
            <a:pPr algn="r" rtl="1">
              <a:buFont typeface="Courier New" panose="02070309020205020404" pitchFamily="49" charset="0"/>
              <a:buChar char="o"/>
            </a:pPr>
            <a:r>
              <a:rPr lang="ur-PK" sz="1400" dirty="0">
                <a:solidFill>
                  <a:srgbClr val="003300"/>
                </a:solidFill>
                <a:latin typeface="Jameel Noori Nastaleeq" panose="02000503000000020004" pitchFamily="2" charset="-78"/>
                <a:cs typeface="Jameel Noori Nastaleeq" panose="02000503000000020004" pitchFamily="2" charset="-78"/>
              </a:rPr>
              <a:t> ناخن کاٹنا </a:t>
            </a:r>
            <a:endParaRPr lang="ur-PK" sz="1400" dirty="0">
              <a:latin typeface="Jameel Noori Nastaleeq" panose="02000503000000020004" pitchFamily="2" charset="-78"/>
              <a:cs typeface="Jameel Noori Nastaleeq" panose="02000503000000020004" pitchFamily="2" charset="-78"/>
            </a:endParaRPr>
          </a:p>
          <a:p>
            <a:pPr algn="r" rtl="1"/>
            <a:r>
              <a:rPr lang="ur-PK" sz="1400" dirty="0">
                <a:latin typeface="Jameel Noori Nastaleeq" panose="02000503000000020004" pitchFamily="2" charset="-78"/>
                <a:cs typeface="Jameel Noori Nastaleeq" panose="02000503000000020004" pitchFamily="2" charset="-78"/>
              </a:rPr>
              <a:t>حضورؐ نے فرمایا ہر مسلمان کو جمعہ کے روز غسل کرنا چاہیے ، دانت صاف کرنے چاہییں، جو اچھے کپڑے اس کو میسر ہوں پہننے چاہیے، اور اگر خوشبو میسر ہو تو لگانی چاہیے (مسند احمد، بخاری، مسلم، ابو داؤد، نسائی)</a:t>
            </a:r>
          </a:p>
          <a:p>
            <a:pPr algn="r" rtl="1"/>
            <a:r>
              <a:rPr lang="ur-PK" sz="1400" dirty="0">
                <a:latin typeface="Jameel Noori Nastaleeq" panose="02000503000000020004" pitchFamily="2" charset="-78"/>
                <a:cs typeface="Jameel Noori Nastaleeq" panose="02000503000000020004" pitchFamily="2" charset="-78"/>
              </a:rPr>
              <a:t>آپ نے عورت، بچے غلام، مریض اور مسافر کو اس فرضیت سے مستثنیٰ قرار دیا ہے۔ </a:t>
            </a:r>
          </a:p>
        </p:txBody>
      </p:sp>
      <p:sp>
        <p:nvSpPr>
          <p:cNvPr id="4" name="Slide Number Placeholder 3"/>
          <p:cNvSpPr>
            <a:spLocks noGrp="1"/>
          </p:cNvSpPr>
          <p:nvPr>
            <p:ph type="sldNum" sz="quarter" idx="10"/>
          </p:nvPr>
        </p:nvSpPr>
        <p:spPr/>
        <p:txBody>
          <a:bodyPr/>
          <a:lstStyle/>
          <a:p>
            <a:fld id="{7607F455-09ED-4B6B-95C2-2AFF580A7B6F}" type="slidenum">
              <a:rPr lang="en-US" smtClean="0"/>
              <a:t>12</a:t>
            </a:fld>
            <a:endParaRPr lang="en-US"/>
          </a:p>
        </p:txBody>
      </p:sp>
      <p:sp>
        <p:nvSpPr>
          <p:cNvPr id="5" name="Date Placeholder 4"/>
          <p:cNvSpPr>
            <a:spLocks noGrp="1"/>
          </p:cNvSpPr>
          <p:nvPr>
            <p:ph type="dt" idx="11"/>
          </p:nvPr>
        </p:nvSpPr>
        <p:spPr/>
        <p:txBody>
          <a:bodyPr/>
          <a:lstStyle/>
          <a:p>
            <a:fld id="{84E737F8-EB08-4C03-977C-706841FB305C}" type="datetime1">
              <a:rPr lang="en-US" smtClean="0"/>
              <a:t>3/11/2020</a:t>
            </a:fld>
            <a:endParaRPr lang="en-US"/>
          </a:p>
        </p:txBody>
      </p:sp>
    </p:spTree>
    <p:extLst>
      <p:ext uri="{BB962C8B-B14F-4D97-AF65-F5344CB8AC3E}">
        <p14:creationId xmlns:p14="http://schemas.microsoft.com/office/powerpoint/2010/main" val="2849902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184275"/>
            <a:ext cx="5684837" cy="3198813"/>
          </a:xfrm>
        </p:spPr>
      </p:sp>
      <p:sp>
        <p:nvSpPr>
          <p:cNvPr id="3" name="Notes Placeholder 2"/>
          <p:cNvSpPr>
            <a:spLocks noGrp="1"/>
          </p:cNvSpPr>
          <p:nvPr>
            <p:ph type="body" idx="1"/>
          </p:nvPr>
        </p:nvSpPr>
        <p:spPr/>
        <p:txBody>
          <a:bodyPr/>
          <a:lstStyle/>
          <a:p>
            <a:pPr algn="ctr" rtl="1">
              <a:lnSpc>
                <a:spcPct val="100000"/>
              </a:lnSpc>
            </a:pPr>
            <a:r>
              <a:rPr lang="ur-PK" sz="1400" dirty="0">
                <a:ln>
                  <a:solidFill>
                    <a:srgbClr val="003300"/>
                  </a:solidFill>
                </a:ln>
                <a:solidFill>
                  <a:schemeClr val="tx1"/>
                </a:solidFill>
                <a:latin typeface="Jameel Noori Nastaleeq" panose="02000503000000020004" pitchFamily="2" charset="-78"/>
                <a:cs typeface="Jameel Noori Nastaleeq" panose="02000503000000020004" pitchFamily="2" charset="-78"/>
              </a:rPr>
              <a:t>" اللہ تعالى نے ہم سے پہلے لوگوں کو  جمعہ سے دور ركھا،</a:t>
            </a:r>
          </a:p>
          <a:p>
            <a:pPr algn="ctr" defTabSz="929305" rtl="1">
              <a:lnSpc>
                <a:spcPct val="100000"/>
              </a:lnSpc>
              <a:defRPr/>
            </a:pPr>
            <a:r>
              <a:rPr lang="ur-PK" sz="1400" dirty="0">
                <a:ln>
                  <a:solidFill>
                    <a:srgbClr val="003300"/>
                  </a:solidFill>
                </a:ln>
                <a:solidFill>
                  <a:schemeClr val="tx1"/>
                </a:solidFill>
                <a:latin typeface="Jameel Noori Nastaleeq" panose="02000503000000020004" pitchFamily="2" charset="-78"/>
                <a:cs typeface="Jameel Noori Nastaleeq" panose="02000503000000020004" pitchFamily="2" charset="-78"/>
              </a:rPr>
              <a:t> تو يہوديوں كے ليے ہفتہ كا دن، اور عيسائيوں كے ليے اتوار كا دن تھا، اللہ تعالى ہميں لايا تو اس نے ہميں جمعہ كے روز كى ہدايت دى اور جمعہ اور پھر اس كے بعد ہفتہ اور اس كے بعد اتوار ركھا، اور اسى طرح روز قيامت بھى وہ ہمارے پيچھے ہونگے، ہم دنيا ميں آخرى ہيں، اور قيامت كے روز پہلے ہونگے، جن كا سب مخلوق سے قبل فيصلہ ہو گا "صحيح مسلم حديث نمبر ( 856 )</a:t>
            </a:r>
          </a:p>
          <a:p>
            <a:pPr algn="r" defTabSz="929305" rtl="1">
              <a:lnSpc>
                <a:spcPct val="100000"/>
              </a:lnSpc>
              <a:defRPr/>
            </a:pPr>
            <a:r>
              <a:rPr lang="ur-PK" sz="1400" dirty="0">
                <a:ln>
                  <a:solidFill>
                    <a:srgbClr val="003300"/>
                  </a:solidFill>
                </a:ln>
                <a:solidFill>
                  <a:schemeClr val="tx1"/>
                </a:solidFill>
                <a:latin typeface="Jameel Noori Nastaleeq" panose="02000503000000020004" pitchFamily="2" charset="-78"/>
                <a:cs typeface="Jameel Noori Nastaleeq" panose="02000503000000020004" pitchFamily="2" charset="-78"/>
              </a:rPr>
              <a:t>اس حدیث سے تمام دنیا کے لوگوں پر اُمتِ مسلمہ کی فضیلت</a:t>
            </a:r>
            <a:r>
              <a:rPr lang="ur-PK" sz="1400" baseline="0" dirty="0">
                <a:ln>
                  <a:solidFill>
                    <a:srgbClr val="003300"/>
                  </a:solidFill>
                </a:ln>
                <a:solidFill>
                  <a:schemeClr val="tx1"/>
                </a:solidFill>
                <a:latin typeface="Jameel Noori Nastaleeq" panose="02000503000000020004" pitchFamily="2" charset="-78"/>
                <a:cs typeface="Jameel Noori Nastaleeq" panose="02000503000000020004" pitchFamily="2" charset="-78"/>
              </a:rPr>
              <a:t> ثابت ہوتی ہے </a:t>
            </a:r>
            <a:endParaRPr lang="ur-PK" sz="1400" dirty="0">
              <a:ln>
                <a:solidFill>
                  <a:srgbClr val="003300"/>
                </a:solidFill>
              </a:ln>
              <a:solidFill>
                <a:schemeClr val="tx1"/>
              </a:solidFill>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a:ln>
                  <a:noFill/>
                </a:ln>
                <a:solidFill>
                  <a:schemeClr val="tx1"/>
                </a:solidFill>
                <a:effectLst/>
                <a:uLnTx/>
                <a:uFillTx/>
                <a:latin typeface="Jameel Noori Nastaleeq" panose="02000503000000020004" pitchFamily="2" charset="-78"/>
                <a:ea typeface="+mn-ea"/>
                <a:cs typeface="Jameel Noori Nastaleeq" panose="02000503000000020004" pitchFamily="2" charset="-78"/>
              </a:rPr>
              <a:t>یہودیوں</a:t>
            </a:r>
            <a:r>
              <a:rPr kumimoji="0" lang="ur-PK" sz="1400" b="0" i="0" u="none" strike="noStrike" kern="1200" cap="none" spc="0" normalizeH="0" baseline="0" noProof="0" dirty="0">
                <a:ln>
                  <a:noFill/>
                </a:ln>
                <a:solidFill>
                  <a:schemeClr val="tx1"/>
                </a:solidFill>
                <a:effectLst/>
                <a:uLnTx/>
                <a:uFillTx/>
                <a:latin typeface="Jameel Noori Nastaleeq" panose="02000503000000020004" pitchFamily="2" charset="-78"/>
                <a:ea typeface="+mn-ea"/>
                <a:cs typeface="Jameel Noori Nastaleeq" panose="02000503000000020004" pitchFamily="2" charset="-78"/>
              </a:rPr>
              <a:t> کے لئے ہفتہ کا دن عبادت کے لیے مخصوص تھا اور وہ اس کو  اپنے دین کاشعار سمجھتے تھے</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a:ln>
                  <a:noFill/>
                </a:ln>
                <a:solidFill>
                  <a:schemeClr val="tx1"/>
                </a:solidFill>
                <a:effectLst/>
                <a:uLnTx/>
                <a:uFillTx/>
                <a:latin typeface="Jameel Noori Nastaleeq" panose="02000503000000020004" pitchFamily="2" charset="-78"/>
                <a:ea typeface="+mn-ea"/>
                <a:cs typeface="Jameel Noori Nastaleeq" panose="02000503000000020004" pitchFamily="2" charset="-78"/>
              </a:rPr>
              <a:t> </a:t>
            </a:r>
            <a:r>
              <a:rPr kumimoji="0" lang="ur-PK" sz="1400" b="1" i="0" u="none" strike="noStrike" kern="1200" cap="none" spc="0" normalizeH="0" baseline="0" noProof="0" dirty="0">
                <a:ln>
                  <a:noFill/>
                </a:ln>
                <a:solidFill>
                  <a:schemeClr val="tx1"/>
                </a:solidFill>
                <a:effectLst/>
                <a:uLnTx/>
                <a:uFillTx/>
                <a:latin typeface="Jameel Noori Nastaleeq" panose="02000503000000020004" pitchFamily="2" charset="-78"/>
                <a:ea typeface="+mn-ea"/>
                <a:cs typeface="Jameel Noori Nastaleeq" panose="02000503000000020004" pitchFamily="2" charset="-78"/>
              </a:rPr>
              <a:t>عیسائیوں</a:t>
            </a:r>
            <a:r>
              <a:rPr kumimoji="0" lang="ur-PK" sz="1400" b="0" i="0" u="none" strike="noStrike" kern="1200" cap="none" spc="0" normalizeH="0" baseline="0" noProof="0" dirty="0">
                <a:ln>
                  <a:noFill/>
                </a:ln>
                <a:solidFill>
                  <a:schemeClr val="tx1"/>
                </a:solidFill>
                <a:effectLst/>
                <a:uLnTx/>
                <a:uFillTx/>
                <a:latin typeface="Jameel Noori Nastaleeq" panose="02000503000000020004" pitchFamily="2" charset="-78"/>
                <a:ea typeface="+mn-ea"/>
                <a:cs typeface="Jameel Noori Nastaleeq" panose="02000503000000020004" pitchFamily="2" charset="-78"/>
              </a:rPr>
              <a:t> نے اپنے آپ کو یہودیوں سے علیحدہ کرنے کے لیے اپنا شعار ملت اتوار کا دن قرار دیا۔ </a:t>
            </a:r>
            <a:endParaRPr lang="ur-PK" sz="1400" dirty="0">
              <a:ln>
                <a:solidFill>
                  <a:srgbClr val="003300"/>
                </a:solidFill>
              </a:ln>
              <a:solidFill>
                <a:schemeClr val="tx1"/>
              </a:solidFill>
              <a:latin typeface="Jameel Noori Nastaleeq" panose="02000503000000020004" pitchFamily="2" charset="-78"/>
              <a:cs typeface="Jameel Noori Nastaleeq" panose="02000503000000020004" pitchFamily="2" charset="-78"/>
            </a:endParaRPr>
          </a:p>
          <a:p>
            <a:pPr algn="r" defTabSz="929305" rtl="1">
              <a:lnSpc>
                <a:spcPct val="100000"/>
              </a:lnSpc>
              <a:defRPr/>
            </a:pPr>
            <a:r>
              <a:rPr lang="ur-PK" sz="1400" dirty="0">
                <a:solidFill>
                  <a:schemeClr val="tx1"/>
                </a:solidFill>
                <a:latin typeface="Jameel Noori Nastaleeq" panose="02000503000000020004" pitchFamily="2" charset="-78"/>
                <a:cs typeface="Jameel Noori Nastaleeq" panose="02000503000000020004" pitchFamily="2" charset="-78"/>
              </a:rPr>
              <a:t>قرآن میں یہودیوں کے سبت اور عیسائیوں کے اتوار کی طرح جمعہ کو عام تعطیل کا دن قرار نہیں دیا گیا ہے لیکن اس بات سے انکار نہیں کیا جاسکتا کہ جمعہ ٹھیک اسی طرح مسلمانوں کا شعار ملت ہے جس طرح ہفتہ اور اتوار یہودیوں اور عیسائیوں کے شعار ملت ہیں۔ اور اگر ہفتہ میں کوئی ایک دن عام تعطیل کے لیے مقرر کرنا ایک تمدنی ضرورت ہو تو جس طرح یہودی اس کے لیے فطری طور پر ہفتے کو اور عیسائی اتوار کو منتخب کرتے ہیں اسی طرح مسلمان لازماً اس غرض کے لیے جمعہ ہی کو منتخب کرے گا</a:t>
            </a:r>
          </a:p>
          <a:p>
            <a:pPr algn="ctr" rtl="1">
              <a:lnSpc>
                <a:spcPct val="100000"/>
              </a:lnSpc>
            </a:pPr>
            <a:r>
              <a:rPr lang="ar-SA" sz="1400" dirty="0">
                <a:solidFill>
                  <a:schemeClr val="tx1"/>
                </a:solidFill>
                <a:latin typeface="Jameel Noori Nastaleeq" panose="02000503000000020004" pitchFamily="2" charset="-78"/>
                <a:cs typeface="Jameel Noori Nastaleeq" panose="02000503000000020004" pitchFamily="2" charset="-78"/>
              </a:rPr>
              <a:t>رسول اللہ ﷺ نے جمعہ کے دن کا ذکر کیا اور فرمایا :</a:t>
            </a:r>
            <a:endParaRPr lang="ur-PK" sz="1400" dirty="0">
              <a:solidFill>
                <a:schemeClr val="tx1"/>
              </a:solidFill>
              <a:latin typeface="Jameel Noori Nastaleeq" panose="02000503000000020004" pitchFamily="2" charset="-78"/>
              <a:cs typeface="Jameel Noori Nastaleeq" panose="02000503000000020004" pitchFamily="2" charset="-78"/>
            </a:endParaRPr>
          </a:p>
          <a:p>
            <a:pPr algn="ctr" rtl="1">
              <a:lnSpc>
                <a:spcPct val="100000"/>
              </a:lnSpc>
            </a:pPr>
            <a:r>
              <a:rPr lang="ar-SA" sz="1400" dirty="0">
                <a:solidFill>
                  <a:schemeClr val="tx1"/>
                </a:solidFill>
                <a:latin typeface="Jameel Noori Nastaleeq" panose="02000503000000020004" pitchFamily="2" charset="-78"/>
                <a:cs typeface="Jameel Noori Nastaleeq" panose="02000503000000020004" pitchFamily="2" charset="-78"/>
              </a:rPr>
              <a:t>اس میں ایک گھڑی ایسی ہے، جس میں کوئی مسلمان نماز پڑھے، اور اللہ تعالیٰ سے کچھ مانگے تو اللہ تعالیٰ اس کو عنایت فرمادیتا ہے اور ہاتھ کے اشارے سے آپ ﷺ نے واضح فرمایا کہ وہ ساعت مختصر سی ہے</a:t>
            </a:r>
            <a:r>
              <a:rPr lang="ur-PK" sz="1400" dirty="0">
                <a:solidFill>
                  <a:schemeClr val="tx1"/>
                </a:solidFill>
                <a:latin typeface="Jameel Noori Nastaleeq" panose="02000503000000020004" pitchFamily="2" charset="-78"/>
                <a:cs typeface="Jameel Noori Nastaleeq" panose="02000503000000020004" pitchFamily="2" charset="-78"/>
              </a:rPr>
              <a:t>۔</a:t>
            </a:r>
            <a:r>
              <a:rPr lang="ar-SA" sz="1400" dirty="0">
                <a:solidFill>
                  <a:schemeClr val="tx1"/>
                </a:solidFill>
                <a:latin typeface="Jameel Noori Nastaleeq" panose="02000503000000020004" pitchFamily="2" charset="-78"/>
                <a:cs typeface="Jameel Noori Nastaleeq" panose="02000503000000020004" pitchFamily="2" charset="-78"/>
              </a:rPr>
              <a:t> (بخاری)</a:t>
            </a:r>
            <a:endParaRPr lang="ur-PK" sz="1400" dirty="0">
              <a:solidFill>
                <a:schemeClr val="tx1"/>
              </a:solidFill>
              <a:latin typeface="Jameel Noori Nastaleeq" panose="02000503000000020004" pitchFamily="2" charset="-78"/>
              <a:cs typeface="Jameel Noori Nastaleeq" panose="020005030000000200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dirty="0">
                <a:solidFill>
                  <a:schemeClr val="tx1"/>
                </a:solidFill>
                <a:latin typeface="Jameel Noori Nastaleeq" panose="02000503000000020004" pitchFamily="2" charset="-78"/>
                <a:cs typeface="Jameel Noori Nastaleeq" panose="02000503000000020004" pitchFamily="2" charset="-78"/>
              </a:rPr>
              <a:t>نبی اکرم ﷺ نے ارشاد فرمایا : جو شخص سورہٴ کہف کی تلاوت جمعہ کے دن کرےگا، آئندہ جمعہ تک اس کے لیے ایک خاص نور کی روشنی رہے گی (نسائی، بیہقی، حاکم)</a:t>
            </a:r>
            <a:endParaRPr lang="en-US" sz="1400" dirty="0">
              <a:solidFill>
                <a:schemeClr val="tx1"/>
              </a:solidFill>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004C26C5-9668-40A2-B4F6-6B38982FEE85}" type="slidenum">
              <a:rPr lang="en-US" smtClean="0"/>
              <a:t>13</a:t>
            </a:fld>
            <a:endParaRPr lang="en-US"/>
          </a:p>
        </p:txBody>
      </p:sp>
      <p:sp>
        <p:nvSpPr>
          <p:cNvPr id="5" name="Date Placeholder 4"/>
          <p:cNvSpPr>
            <a:spLocks noGrp="1"/>
          </p:cNvSpPr>
          <p:nvPr>
            <p:ph type="dt" idx="11"/>
          </p:nvPr>
        </p:nvSpPr>
        <p:spPr/>
        <p:txBody>
          <a:bodyPr/>
          <a:lstStyle/>
          <a:p>
            <a:fld id="{497C65A1-28D7-4689-B50F-758DCE535E51}" type="datetime1">
              <a:rPr lang="en-US" smtClean="0"/>
              <a:t>3/11/2020</a:t>
            </a:fld>
            <a:endParaRPr lang="en-US"/>
          </a:p>
        </p:txBody>
      </p:sp>
    </p:spTree>
    <p:extLst>
      <p:ext uri="{BB962C8B-B14F-4D97-AF65-F5344CB8AC3E}">
        <p14:creationId xmlns:p14="http://schemas.microsoft.com/office/powerpoint/2010/main" val="81441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184275"/>
            <a:ext cx="5684837" cy="3198813"/>
          </a:xfrm>
        </p:spPr>
      </p:sp>
      <p:sp>
        <p:nvSpPr>
          <p:cNvPr id="3" name="Notes Placeholder 2"/>
          <p:cNvSpPr>
            <a:spLocks noGrp="1"/>
          </p:cNvSpPr>
          <p:nvPr>
            <p:ph type="body" idx="1"/>
          </p:nvPr>
        </p:nvSpPr>
        <p:spPr/>
        <p:txBody>
          <a:bodyPr/>
          <a:lstStyle/>
          <a:p>
            <a:pPr marL="0" marR="0" lvl="0" indent="0" algn="r" defTabSz="929305"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عورتوں پر جمعہ کی نماز اور خطبہ فرض نہین یہ باتیں صرف معلومات کے لئے ہیں مدّرسہ اگر ضرورت سمجھیں تو بتا دیں </a:t>
            </a:r>
          </a:p>
          <a:p>
            <a:pPr marL="0" marR="0" lvl="0" indent="0" algn="r" defTabSz="929305"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خطبۂ جمعہ </a:t>
            </a: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سننا ایک دینی فریضہ ہے۔جو لوگ بغیر کسی شرعی عذر کے اور غیر اہم سمجھ کرمسلسل تین جمعہ میں حاضر نہ ہوں، ان کے دل پربد بختی کی مہر لگادی جاتی ہے۔ قرآن مجیدنماز جمعہ اور خطبۂ جمعہ کو ذکر الٰہی کا نام دیتا ہے۔ حدیث میں وقت سے پہلے اس کا خصوصی اہتمام کرنے اور مسجد میں جلد حاضر ہونے کی تاکید کی گئی ہے۔ ایک حدیث میں یہ ذکر بھی ملتا ہے کہ فرشتہ مسجد کے دروازے پر بیٹھا ان لوگوں کے نام لکھتا رہتا ہے جو نماز جمعہ کے لیے مسجد آتے ہیں لیکن جب خطبہ شروع ہوتا ہے تواپنا رجسٹر بند کرکے خطبہ سننے میں مصروف ہوجاتا ہے۔ اس سے معلوم ہوتا ہے کہ جولوگ خطبے کی اذان کے بعد مسجد میں تشریف لاتے ہیں، ان کا نام اس رجسٹر میں شامل نہیں ہوتا ہے۔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کتاب وسنت میں نہ صرف خطبات جمعہ کی اہمیت کا تذکرہ ملتا ہےامر بالمعروف اور نہی عن المنکر، جسے امت مسلمہ کے منصبی فریضے کی حیثیت حاصل ہے اور جس سے وہ کسی حال میں دست بردار نہیں ہوسکتی، اس کی ادائیگی کا ایک مفید اور اہم ذریعہ خطبات جمعہ ہیں۔ خطبہ جمعہ کے دو حصے ہیں ۔ پہلے خطبے میں اللہ تعالیٰ کی ثنا و صفت اور خاتم النبیین ۖ اہل بیت اور صحابہ کرام کی تعریف بیان کی جاتی ہے ۔ خطبے کے دوسرے حصے میں قرآن کریم کی چند آیات کریمہ کی تلاوت کے بعد اپنے ملک وقوم اور علاقے کے لوگوں کے معاشرتی ، سماجی ، اقتصادی ، اخلاقی مسائل کو موضوع گفتگو بنایا جاتا ہے </a:t>
            </a:r>
            <a:endParaRPr kumimoji="0" lang="en-US"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ایک مسلمان عملی زندگی میں  کئی طرح کے حالات اور مسائل سے دوچار ہوتا ہے۔ اس کے سامنے خوشی اور غم کے مواقع بھی آتے ہیں۔ لوگوں سے  اس کے معاملات اور تعلقات ،اور کچھ چیزوں میں جائز وناجائز کے بارے میں وہ صحیح رہنمائی پانے کا خواہش مند ہوتا ہے۔ اپنی معاشرتی زندگی میں بعض حقوق وفرائض کے تعلق سے اسے کبھی کبھی شبہات لاحق ہوتے ہیں، حصول رزق کے لیے پیشہ ورانہ زندگی گزارتے ہوئے بارہا اس کے سامنے یہ مرحلہ آتا ہے کہ ہماری یہ کمائی حلال ہے یا حرام ہے؟ بسااوقات اس کے سماج میں بعض ایسے واقعات اور حادثات پیش آتے ہیں جن کے بارے میں وہ اسلام کی تعلیمات سے واقف ہونا چاہتا ہے۔ اسی طرح ملکی اور عالمی سطح پر بعض ایسے واقعات ظہور پذیر ہوتے ہیں جن کا تعلق اسلام اور اہل اسلام سے ہوتا ہے اور وہ چاہتا ہے کہ ہماری دینی قیادت اس سلسلے میں ہمیں روشنی دکھائے۔ اس کی اپنی ذہنی کیفیت اور اس کے دل کی ایمانی حالت بھی ان سات دنوں میں یکساں نہیں رہتی۔کبھی تعلق باللہ اپنے نقطۂ عروج پر ہوتا ہے اور کبھی اس تعلق کو شیطانی وسوسے کمزور بنادیتے ہیں۔کبھی فکر آخرت اس کے دل ودماغ پر چھائی رہتی ہے اور کبھی دنیا میں اس کی مصروفیات اس حد تک آگے بڑھ جاتی ہیں کہ اسے آخرت کی جواب دہی اور اس میں حساب کتاب کا خیال ہی نہیں آتا۔ ایک مسلمان کی ان تمام ضروریات کی تکمیل کے لئے سب سے موثر اور آسان خطبات جمعہ ہی ہیں۔</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حا لات حاضرہ کی خبر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ملک میں مذہبی منافرت ختم کرنے‘ بھائی چارے کی فضاء کو قائم رکھنے‘ مساجد میں ایک دوسرے کے فرقہ کیخلاف کسی قسم کی بات چیت‘ تقاریر کرنے پر پابندی کیلئے حکومت نے سرکاری سطح پر تمام مساجد میں نماز جمعہ کے خطبہ کیلئے تقاریر دینے کا فیصلہ کیا ہے۔</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محکمہ اوقاف کے حکام کو باقاعدہ ہدایات جاری کی جارہی ہیں جس میں کہا گیا ہے کہ وہ سرکاری طورپر تحریری خطبہ کی تقریر تمام مسالک کے علماء کرام کو فراہم کرینگے، ان تقاریر سے ہٹ کر خطاب کرنیوالوں کیخلاف کارروائی ہوگی۔9 دسمبر 2018</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کچھ عرصے قبل پنجاب بھر میں نماز جمعہ کے دوران لاؤڈ سپیکر کے استعمال کے قانون کی خلاف ورزی کے الزام میں سینکڑوں امامِ مساجد اور خطیبوں کے خلاف مقدمات درج کر لیے گئے اور درجنوں کو گرفتار بھی کیا گیا۔ ایک پولیس افسر نے کہا کہ مساجد میں لاؤڈ سپیکر پر عربی زبان کے علاوہ کسی اور زبان میں تقریر کرنے پر پابندی پہلے سے ہی موجود ہے۔ انہوں نے کہا کہ یہ پہلا موقع ہے کہ حکومت نے اس قانون پر سختی سے عمل کرنے کا حکم جاری کیا ہے۔</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اس قسم کے احکامات اور اقدامات سے حکومت کے بیان کردہ نکات ہی بتائے جائیں گے اور علماء حکومت کے کسی غلط اقدام یا قانون سازی کے بارے میں عوام کو آگاہ نہ کر سکیں گے بظاہر تو یہ بڑی مثبت بات لگتی ہے کہ فرقہ بندی کے خلاف قدم اٹھایا جا رہاہے لیکن در حقیقت اس کے بڑے غلط اثرا رونما ہوں گے اور عوم ایک طرح سے آزادی اظہار شریعت اور اسلامی احکام سے محروم ہو جائیں گے ، منبر پر صرف وہی باتیں بتائی جائیں گی جو حکومت پسند کرے گی اس طرح جبر کا ماحول اور برائیاں بڑھ جائیں گی ۔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ایسا لگتا ہے کہ حکومت اسلام  کے پھیلنے سے خوفزدہ ہے، اسی لئے اس طرح کی کارروائیاں کی جارہی ہیں۔ دہشت گردی کو ختم کرنے کے نام پر خود دہشت گردی کی جارہی ہے۔</a:t>
            </a:r>
            <a:endParaRPr kumimoji="0" lang="en-US"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pPr algn="r" rtl="1"/>
            <a:endParaRPr lang="en-US" sz="1400" dirty="0"/>
          </a:p>
        </p:txBody>
      </p:sp>
      <p:sp>
        <p:nvSpPr>
          <p:cNvPr id="4" name="Slide Number Placeholder 3"/>
          <p:cNvSpPr>
            <a:spLocks noGrp="1"/>
          </p:cNvSpPr>
          <p:nvPr>
            <p:ph type="sldNum" sz="quarter" idx="10"/>
          </p:nvPr>
        </p:nvSpPr>
        <p:spPr/>
        <p:txBody>
          <a:bodyPr/>
          <a:lstStyle/>
          <a:p>
            <a:fld id="{004C26C5-9668-40A2-B4F6-6B38982FEE85}" type="slidenum">
              <a:rPr lang="en-US" smtClean="0"/>
              <a:t>14</a:t>
            </a:fld>
            <a:endParaRPr lang="en-US"/>
          </a:p>
        </p:txBody>
      </p:sp>
      <p:sp>
        <p:nvSpPr>
          <p:cNvPr id="5" name="Date Placeholder 4"/>
          <p:cNvSpPr>
            <a:spLocks noGrp="1"/>
          </p:cNvSpPr>
          <p:nvPr>
            <p:ph type="dt" idx="11"/>
          </p:nvPr>
        </p:nvSpPr>
        <p:spPr/>
        <p:txBody>
          <a:bodyPr/>
          <a:lstStyle/>
          <a:p>
            <a:fld id="{31103792-996D-4A33-83E8-098AC74CFD3E}" type="datetime1">
              <a:rPr lang="en-US" smtClean="0"/>
              <a:t>3/11/2020</a:t>
            </a:fld>
            <a:endParaRPr lang="en-US"/>
          </a:p>
        </p:txBody>
      </p:sp>
    </p:spTree>
    <p:extLst>
      <p:ext uri="{BB962C8B-B14F-4D97-AF65-F5344CB8AC3E}">
        <p14:creationId xmlns:p14="http://schemas.microsoft.com/office/powerpoint/2010/main" val="2854590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184275"/>
            <a:ext cx="5684837" cy="3198813"/>
          </a:xfrm>
        </p:spPr>
      </p:sp>
      <p:sp>
        <p:nvSpPr>
          <p:cNvPr id="3" name="Notes Placeholder 2"/>
          <p:cNvSpPr>
            <a:spLocks noGrp="1"/>
          </p:cNvSpPr>
          <p:nvPr>
            <p:ph type="body" idx="1"/>
          </p:nvPr>
        </p:nvSpPr>
        <p:spPr/>
        <p:txBody>
          <a:bodyPr/>
          <a:lstStyle/>
          <a:p>
            <a:pPr algn="r" defTabSz="944453" rtl="1">
              <a:defRPr/>
            </a:pPr>
            <a:r>
              <a:rPr lang="ur-PK" sz="1400" b="1" dirty="0">
                <a:latin typeface="Jameel Noori Nastaleeq" panose="02000503000000020004" pitchFamily="2" charset="-78"/>
                <a:cs typeface="Jameel Noori Nastaleeq" panose="02000503000000020004" pitchFamily="2" charset="-78"/>
              </a:rPr>
              <a:t>اللہ کی تسبیح کر رہی ہے ہر وہ چیز جو آسمانوں میں ہے اور ہر وہ چیز جو زمین میں ہے بادشاہ ہے، قدوس ہے، زبردست اور حکیم ہے (</a:t>
            </a:r>
            <a:r>
              <a:rPr lang="ur-PK" sz="1400" b="1" dirty="0">
                <a:latin typeface="Jameel Noori Nastaleeq" panose="02000503000000020004" pitchFamily="2" charset="-78"/>
                <a:cs typeface="Jameel Noori Nastaleeq" panose="02000503000000020004" pitchFamily="2" charset="-78"/>
                <a:hlinkClick r:id="rId3"/>
              </a:rPr>
              <a:t>1</a:t>
            </a:r>
            <a:r>
              <a:rPr lang="ur-PK" sz="1400" b="1" dirty="0">
                <a:latin typeface="Jameel Noori Nastaleeq" panose="02000503000000020004" pitchFamily="2" charset="-78"/>
                <a:cs typeface="Jameel Noori Nastaleeq" panose="02000503000000020004" pitchFamily="2" charset="-78"/>
              </a:rPr>
              <a:t>) </a:t>
            </a:r>
            <a:endParaRPr lang="ur-PK" sz="1400" b="1" dirty="0">
              <a:solidFill>
                <a:prstClr val="black"/>
              </a:solidFill>
              <a:latin typeface="Jameel Noori Nastaleeq" panose="02000503000000020004" pitchFamily="2" charset="-78"/>
              <a:cs typeface="Jameel Noori Nastaleeq" panose="02000503000000020004" pitchFamily="2" charset="-78"/>
            </a:endParaRPr>
          </a:p>
          <a:p>
            <a:pPr algn="r" defTabSz="944453" rtl="1">
              <a:defRPr/>
            </a:pPr>
            <a:r>
              <a:rPr lang="ur-PK" sz="1400" dirty="0">
                <a:solidFill>
                  <a:prstClr val="black"/>
                </a:solidFill>
                <a:latin typeface="Jameel Noori Nastaleeq" panose="02000503000000020004" pitchFamily="2" charset="-78"/>
                <a:cs typeface="Jameel Noori Nastaleeq" panose="02000503000000020004" pitchFamily="2" charset="-78"/>
              </a:rPr>
              <a:t>اللہ تعالیٰ کی چارصفتیں</a:t>
            </a:r>
          </a:p>
          <a:p>
            <a:pPr algn="r" defTabSz="944453" rtl="1">
              <a:defRPr/>
            </a:pPr>
            <a:r>
              <a:rPr lang="ur-PK" sz="1400" b="1" dirty="0">
                <a:solidFill>
                  <a:prstClr val="black"/>
                </a:solidFill>
                <a:latin typeface="Jameel Noori Nastaleeq" panose="02000503000000020004" pitchFamily="2" charset="-78"/>
                <a:cs typeface="Jameel Noori Nastaleeq" panose="02000503000000020004" pitchFamily="2" charset="-78"/>
              </a:rPr>
              <a:t>الملک (بادشاہ)</a:t>
            </a:r>
            <a:r>
              <a:rPr lang="ur-PK" sz="1400" dirty="0">
                <a:solidFill>
                  <a:prstClr val="black"/>
                </a:solidFill>
                <a:latin typeface="Jameel Noori Nastaleeq" panose="02000503000000020004" pitchFamily="2" charset="-78"/>
                <a:cs typeface="Jameel Noori Nastaleeq" panose="02000503000000020004" pitchFamily="2" charset="-78"/>
              </a:rPr>
              <a:t> : کو کہتے ہیں  یہاں مفہوم بادشاہوں کا بادشاہ ہے ۔ وہ ذات اقدس و اکبر ہے جسکی قدرت پوری قدرت ہے جس کی طاقت پوری طاقت ہے ، بادشاہ اسی کوکہتے ہیں جو اپنی سلطنت میں جس کو چاہے سزا دے ،جس کو جو چاہے عطا کر دے یہاں تک جسے چاہے بری کر دے۔۔جزاء اور سزا ،موت بلندی پستی عطا کر دے اور اسے یہ سب کرنے کے لئے کسی کی مدد کی ضرورت نہیں پڑتی کیونکہ وہ کسی کا محتاج نہیں اسکی ہر طاقت ذاتی ہے ۔۔  حقیقی ودائمی بادشاہ، جس کی بادشاہت پر کبھی زوال نہیں ہے۔</a:t>
            </a:r>
          </a:p>
          <a:p>
            <a:pPr algn="r" defTabSz="944453" rtl="1">
              <a:defRPr/>
            </a:pPr>
            <a:r>
              <a:rPr lang="ur-PK" sz="1400" b="1" dirty="0">
                <a:solidFill>
                  <a:prstClr val="black"/>
                </a:solidFill>
                <a:latin typeface="Jameel Noori Nastaleeq" panose="02000503000000020004" pitchFamily="2" charset="-78"/>
                <a:cs typeface="Jameel Noori Nastaleeq" panose="02000503000000020004" pitchFamily="2" charset="-78"/>
              </a:rPr>
              <a:t>القدوس (پاک ذات)  </a:t>
            </a:r>
            <a:r>
              <a:rPr lang="ur-PK" sz="1400" dirty="0">
                <a:solidFill>
                  <a:prstClr val="black"/>
                </a:solidFill>
                <a:latin typeface="Jameel Noori Nastaleeq" panose="02000503000000020004" pitchFamily="2" charset="-78"/>
                <a:cs typeface="Jameel Noori Nastaleeq" panose="02000503000000020004" pitchFamily="2" charset="-78"/>
              </a:rPr>
              <a:t>وہ ذات جو بے عیب ہے جس میں نقص کا شائبہ نہیں۔ وہ کسی کا محتاج نہیں کسی کے سامنے مجبور نہیں ہر ضرورت سے پاک ہے یہ تمام صفات اللہ تعالیٰ میں پائی جاتی ہیں جسے قدوس کہتے ہیں ۔۔۔جو ہر عیب سے پاک وصاف ہے۔</a:t>
            </a:r>
          </a:p>
          <a:p>
            <a:pPr algn="r" defTabSz="944453" rtl="1">
              <a:defRPr/>
            </a:pPr>
            <a:r>
              <a:rPr lang="ur-PK" sz="1400" b="1" dirty="0">
                <a:solidFill>
                  <a:prstClr val="black"/>
                </a:solidFill>
                <a:latin typeface="Jameel Noori Nastaleeq" panose="02000503000000020004" pitchFamily="2" charset="-78"/>
                <a:cs typeface="Jameel Noori Nastaleeq" panose="02000503000000020004" pitchFamily="2" charset="-78"/>
              </a:rPr>
              <a:t>العزیز (زبردست/مختار)"</a:t>
            </a:r>
            <a:r>
              <a:rPr lang="ur-PK" sz="1400" dirty="0">
                <a:solidFill>
                  <a:prstClr val="black"/>
                </a:solidFill>
                <a:latin typeface="Jameel Noori Nastaleeq" panose="02000503000000020004" pitchFamily="2" charset="-78"/>
                <a:cs typeface="Jameel Noori Nastaleeq" panose="02000503000000020004" pitchFamily="2" charset="-78"/>
              </a:rPr>
              <a:t>عزت والا ،عزت دینے والا اور نہایت قوت و قدرت والا ،انتہا کی شان و شوکت والا اور نہ ختم ہونے والے مقام و مرتبہ کا  مالک یعنی بدرجہ اتم عزت والا، </a:t>
            </a:r>
            <a:r>
              <a:rPr lang="ur-PK" sz="1400" b="1" dirty="0">
                <a:solidFill>
                  <a:prstClr val="black"/>
                </a:solidFill>
                <a:latin typeface="Jameel Noori Nastaleeq" panose="02000503000000020004" pitchFamily="2" charset="-78"/>
                <a:cs typeface="Jameel Noori Nastaleeq" panose="02000503000000020004" pitchFamily="2" charset="-78"/>
              </a:rPr>
              <a:t> </a:t>
            </a:r>
            <a:r>
              <a:rPr lang="ur-PK" sz="1400" dirty="0">
                <a:solidFill>
                  <a:prstClr val="black"/>
                </a:solidFill>
                <a:latin typeface="Jameel Noori Nastaleeq" panose="02000503000000020004" pitchFamily="2" charset="-78"/>
                <a:cs typeface="Jameel Noori Nastaleeq" panose="02000503000000020004" pitchFamily="2" charset="-78"/>
              </a:rPr>
              <a:t>اور زبردست  اور غالب جو چاہتا ہے کرتا ہے، وہ کسی کا محتاج نہیں ہے، ساری کائنات کے بغیر سب کچھ کرنے والا ہے۔</a:t>
            </a:r>
          </a:p>
          <a:p>
            <a:pPr algn="r" defTabSz="944453" rtl="1">
              <a:defRPr/>
            </a:pPr>
            <a:r>
              <a:rPr lang="ur-PK" sz="1400" b="1" dirty="0">
                <a:solidFill>
                  <a:prstClr val="black"/>
                </a:solidFill>
                <a:latin typeface="Jameel Noori Nastaleeq" panose="02000503000000020004" pitchFamily="2" charset="-78"/>
                <a:cs typeface="Jameel Noori Nastaleeq" panose="02000503000000020004" pitchFamily="2" charset="-78"/>
              </a:rPr>
              <a:t>الحکیم (حکمت والا) </a:t>
            </a:r>
            <a:r>
              <a:rPr lang="ur-PK" sz="1400" dirty="0">
                <a:solidFill>
                  <a:prstClr val="black"/>
                </a:solidFill>
                <a:latin typeface="Jameel Noori Nastaleeq" panose="02000503000000020004" pitchFamily="2" charset="-78"/>
                <a:cs typeface="Jameel Noori Nastaleeq" panose="02000503000000020004" pitchFamily="2" charset="-78"/>
              </a:rPr>
              <a:t>اُس کا ہر فیصلہ حکمت اور دانائی پر مبنی  ہوتا ہے اور وہ کوئی کام بے فائدہ نہیں کرتااور کوئی حکم بلا فائدہ نہیں ہوتا ۔</a:t>
            </a: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پہلی آیت میں اللہ کے جو چار نام استعمال ہوئے ہیں وہ ہیں۔ </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‎الملک۔۔۔۔ ‎القدوس۔۔۔۔ ‎العزیز۔۔۔۔۔ ‎الحکیم۔۔۔۔۔ ‎ان ناموں کی گہرائی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پر</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بہت زیادہ ڈسکشن ہوسکتی ہے۔ ‎امام رازی کہتے ہیں کہ ان چار ناموں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کو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دو حصوں میں تقسیم کر سکتے ہیں. پہلا اور تیسرا نام ایک جیسے ہیں، اور دوسرے و چوتھے ناموں میں مماثلت موجود ہے.</a:t>
            </a:r>
            <a:endPar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endParaRPr lang="ur-PK" sz="1400" b="1"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ar-SA" sz="1400" b="1" dirty="0">
                <a:latin typeface="Jameel Noori Nastaleeq" panose="02000503000000020004" pitchFamily="2" charset="-78"/>
                <a:ea typeface="Times New Roman" panose="02020603050405020304" pitchFamily="18" charset="0"/>
                <a:cs typeface="Jameel Noori Nastaleeq" panose="02000503000000020004" pitchFamily="2" charset="-78"/>
              </a:rPr>
              <a:t> الملك( بادشاہ) </a:t>
            </a:r>
            <a:r>
              <a:rPr lang="ur-PK" sz="1400" b="1" baseline="0" dirty="0">
                <a:latin typeface="Jameel Noori Nastaleeq" panose="02000503000000020004" pitchFamily="2" charset="-78"/>
                <a:ea typeface="Times New Roman" panose="02020603050405020304" pitchFamily="18" charset="0"/>
                <a:cs typeface="Jameel Noori Nastaleeq" panose="02000503000000020004" pitchFamily="2" charset="-78"/>
              </a:rPr>
              <a:t> اور </a:t>
            </a:r>
            <a:r>
              <a:rPr lang="ar-SA" sz="1400" b="1" dirty="0">
                <a:latin typeface="Jameel Noori Nastaleeq" panose="02000503000000020004" pitchFamily="2" charset="-78"/>
                <a:ea typeface="Times New Roman" panose="02020603050405020304" pitchFamily="18" charset="0"/>
                <a:cs typeface="Jameel Noori Nastaleeq" panose="02000503000000020004" pitchFamily="2" charset="-78"/>
              </a:rPr>
              <a:t>العزيز (</a:t>
            </a:r>
            <a:r>
              <a:rPr lang="ur-PK" sz="1400" b="1" dirty="0">
                <a:solidFill>
                  <a:prstClr val="black"/>
                </a:solidFill>
                <a:latin typeface="Jameel Noori Nastaleeq" panose="02000503000000020004" pitchFamily="2" charset="-78"/>
                <a:cs typeface="Jameel Noori Nastaleeq" panose="02000503000000020004" pitchFamily="2" charset="-78"/>
              </a:rPr>
              <a:t>زبردست/مختار/اتھارٹی</a:t>
            </a:r>
            <a:r>
              <a:rPr lang="ar-SA" sz="1400" b="1" dirty="0">
                <a:latin typeface="Jameel Noori Nastaleeq" panose="02000503000000020004" pitchFamily="2" charset="-78"/>
                <a:ea typeface="Times New Roman" panose="02020603050405020304" pitchFamily="18" charset="0"/>
                <a:cs typeface="Jameel Noori Nastaleeq" panose="02000503000000020004" pitchFamily="2" charset="-78"/>
              </a:rPr>
              <a:t> )، </a:t>
            </a:r>
            <a:endParaRPr lang="en-US" sz="1400" b="1"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‎یہ دو نام بتاتے ہیں کہ اللہ کس قدر شان و شوکت والا ہے اور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ہم</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اس کے عاجز بندے</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اور</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غلام ہیں۔ </a:t>
            </a:r>
            <a:endPar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یعنی بادشاہ اور اتھارٹی کا آپس میں تعلق ہے. یہ تو</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ہم سمجھ سکتے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ہیں کہ بادشاہ کا اتھارٹی سے کیا تعلق ہے،</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کیون</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کہ حکومت یا اتھارٹی تو بادشاہ کی ہی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ہوتی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ہے، عزت و توقیر بادشاہ کے لیے ہوتی ہے، بادشاہت و اتھارٹی میں مماثلت پائی جاتی ہے، دونوں وفاداری چاہتے ہیں، دونوں کا حکم ماننا پڑتا ہے. ان کی اطاعت کرنی پڑتی ہے. بادشاہ کی برتری کو تسلیم کیا جاتا ہے اور حکومت کی رٹ قائم رکھی جاتی ہے. تو اللہ کے ان ناموں کا مجھ پر یہ اثر ہو</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نا</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چا</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ہ</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ی</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ے کہ یہ مجھے اللہ کا وفادار و اطاعت گزار بندہ بنا</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ئ</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یں</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ان ناموں کو سمجھنے کے بعد</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مجھے اللہ کے سامنے عاجزی اختیار کرن</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ی چاہیئے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یہ</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نام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مجھے اللہ سے ڈرنے کو کہتے ہیں اور اللہ سے محبت کرنے اور اللہ کی طاقت و قوت پہ سبحان اللہ کہنے پر بھی مجبور کرتے ہیں.</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دوسرے دو نام ہیں</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ar-SA" sz="1400" b="1" dirty="0">
                <a:latin typeface="Jameel Noori Nastaleeq" panose="02000503000000020004" pitchFamily="2" charset="-78"/>
                <a:ea typeface="Times New Roman" panose="02020603050405020304" pitchFamily="18" charset="0"/>
                <a:cs typeface="Jameel Noori Nastaleeq" panose="02000503000000020004" pitchFamily="2" charset="-78"/>
              </a:rPr>
              <a:t> القدوس اور الحکیم</a:t>
            </a:r>
            <a:r>
              <a:rPr lang="ur-PK" sz="1400" b="1" dirty="0">
                <a:latin typeface="Jameel Noori Nastaleeq" panose="02000503000000020004" pitchFamily="2" charset="-78"/>
                <a:ea typeface="Times New Roman" panose="02020603050405020304" pitchFamily="18" charset="0"/>
                <a:cs typeface="Jameel Noori Nastaleeq" panose="02000503000000020004" pitchFamily="2" charset="-78"/>
              </a:rPr>
              <a:t> (</a:t>
            </a:r>
            <a:r>
              <a:rPr lang="ar-SA" sz="1400" b="1" dirty="0">
                <a:latin typeface="Jameel Noori Nastaleeq" panose="02000503000000020004" pitchFamily="2" charset="-78"/>
                <a:ea typeface="Times New Roman" panose="02020603050405020304" pitchFamily="18" charset="0"/>
                <a:cs typeface="Jameel Noori Nastaleeq" panose="02000503000000020004" pitchFamily="2" charset="-78"/>
              </a:rPr>
              <a:t>پاکیزگی و حکمت</a:t>
            </a:r>
            <a:r>
              <a:rPr lang="ur-PK" sz="1400" b="1" dirty="0">
                <a:latin typeface="Jameel Noori Nastaleeq" panose="02000503000000020004" pitchFamily="2" charset="-78"/>
                <a:ea typeface="Times New Roman" panose="02020603050405020304" pitchFamily="18" charset="0"/>
                <a:cs typeface="Jameel Noori Nastaleeq" panose="02000503000000020004" pitchFamily="2" charset="-78"/>
              </a:rPr>
              <a:t>)</a:t>
            </a:r>
            <a:r>
              <a:rPr lang="ar-SA" sz="1400" b="1"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 </a:t>
            </a:r>
            <a:r>
              <a:rPr lang="ar-SA"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اسی طرح پاکیزگی و دانشمندی کا آپس میں رشتہ ہے. </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‎پاکیزگی دور سے محسوس نہیں کی جا سکتی، پاکیزگی تب محسوس ہوتی ہے جب آپ کسی کے قریب ہوتے ہیں اور آپ ان کے آداب و اطوار دیکھتے ہیں. اسی طرح حکمت و دانش کا اندازہ تب ہوتا ہے جب کوئی آپ کو</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خلوص کے ساتھ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مشورہ دیتا ہے.، آپ کے مسئلے کو سمجھتا ہے اور پھر ٹھیک مشورہ دیتا ہے.</a:t>
            </a:r>
            <a:r>
              <a:rPr lang="ur-PK" sz="1400" b="1" dirty="0">
                <a:latin typeface="Jameel Noori Nastaleeq" panose="02000503000000020004" pitchFamily="2" charset="-78"/>
                <a:cs typeface="Jameel Noori Nastaleeq" panose="02000503000000020004" pitchFamily="2" charset="-78"/>
              </a:rPr>
              <a:t>القدوس و الحکیم </a:t>
            </a:r>
            <a:r>
              <a:rPr lang="ur-PK" sz="1400" dirty="0">
                <a:latin typeface="Jameel Noori Nastaleeq" panose="02000503000000020004" pitchFamily="2" charset="-78"/>
                <a:cs typeface="Jameel Noori Nastaleeq" panose="02000503000000020004" pitchFamily="2" charset="-78"/>
              </a:rPr>
              <a:t>میں ایک تعلق یہ بھی لگتا ہے کہ جب آپ نیک لوگوں کی صحبت میں بیٹھنے لگیں تو آپ کا دل پاک ہونے لگتا ہے.اور جب آپ دانشوروں کی صحبت میں رہنے لگیں تو دماغ صاف ہونے لگتا ہے. تو یہ دل و دماغ ہیں جو القدوس و الحکیم کی رحمت سے پاک و صاف ہوتے ہیں. </a:t>
            </a:r>
          </a:p>
          <a:p>
            <a:pPr algn="r" rtl="1"/>
            <a:r>
              <a:rPr lang="ur-PK" sz="1400" dirty="0">
                <a:latin typeface="Jameel Noori Nastaleeq" panose="02000503000000020004" pitchFamily="2" charset="-78"/>
                <a:cs typeface="Jameel Noori Nastaleeq" panose="02000503000000020004" pitchFamily="2" charset="-78"/>
              </a:rPr>
              <a:t>‎</a:t>
            </a:r>
            <a:r>
              <a:rPr lang="ur-PK" sz="1400" b="1" dirty="0">
                <a:latin typeface="Jameel Noori Nastaleeq" panose="02000503000000020004" pitchFamily="2" charset="-78"/>
                <a:cs typeface="Jameel Noori Nastaleeq" panose="02000503000000020004" pitchFamily="2" charset="-78"/>
              </a:rPr>
              <a:t>الملک ،العزیز بادشاہت، حکومت،اتھارٹی :</a:t>
            </a:r>
            <a:r>
              <a:rPr lang="ur-PK" sz="1400" dirty="0">
                <a:latin typeface="Jameel Noori Nastaleeq" panose="02000503000000020004" pitchFamily="2" charset="-78"/>
                <a:cs typeface="Jameel Noori Nastaleeq" panose="02000503000000020004" pitchFamily="2" charset="-78"/>
              </a:rPr>
              <a:t>یہ  دو نام ہیں جو  اللہ سے ڈراتے ہیں، </a:t>
            </a:r>
          </a:p>
          <a:p>
            <a:pPr algn="r" defTabSz="929305" rtl="1">
              <a:defRPr/>
            </a:pPr>
            <a:r>
              <a:rPr lang="ur-PK" sz="1400" b="1" dirty="0">
                <a:latin typeface="Jameel Noori Nastaleeq" panose="02000503000000020004" pitchFamily="2" charset="-78"/>
                <a:cs typeface="Jameel Noori Nastaleeq" panose="02000503000000020004" pitchFamily="2" charset="-78"/>
              </a:rPr>
              <a:t>القدوس،</a:t>
            </a:r>
            <a:r>
              <a:rPr lang="ur-PK" sz="1400" b="1" baseline="0" dirty="0">
                <a:latin typeface="Jameel Noori Nastaleeq" panose="02000503000000020004" pitchFamily="2" charset="-78"/>
                <a:cs typeface="Jameel Noori Nastaleeq" panose="02000503000000020004" pitchFamily="2" charset="-78"/>
              </a:rPr>
              <a:t> الحکیم </a:t>
            </a:r>
            <a:r>
              <a:rPr lang="ur-PK" sz="1400" b="1" dirty="0">
                <a:latin typeface="Jameel Noori Nastaleeq" panose="02000503000000020004" pitchFamily="2" charset="-78"/>
                <a:cs typeface="Jameel Noori Nastaleeq" panose="02000503000000020004" pitchFamily="2" charset="-78"/>
              </a:rPr>
              <a:t>پاکیزگی، حکمت.:</a:t>
            </a:r>
            <a:r>
              <a:rPr lang="ur-PK" sz="1400" dirty="0">
                <a:latin typeface="Jameel Noori Nastaleeq" panose="02000503000000020004" pitchFamily="2" charset="-78"/>
                <a:cs typeface="Jameel Noori Nastaleeq" panose="02000503000000020004" pitchFamily="2" charset="-78"/>
              </a:rPr>
              <a:t>دو نام ایسے ہیں جو اللہ سے قربت کا باعث لگتے ہیں۔</a:t>
            </a:r>
          </a:p>
          <a:p>
            <a:pPr algn="r" defTabSz="929305" rtl="1">
              <a:defRPr/>
            </a:pPr>
            <a:r>
              <a:rPr lang="ur-PK" sz="1400" dirty="0">
                <a:latin typeface="Jameel Noori Nastaleeq" panose="02000503000000020004" pitchFamily="2" charset="-78"/>
                <a:cs typeface="Jameel Noori Nastaleeq" panose="02000503000000020004" pitchFamily="2" charset="-78"/>
              </a:rPr>
              <a:t>ایسا کیوں ہے کہ اللہ کے کچھ نام ہمیں قربت کا باعث لگتے ہیں اور کچھ ہمیں اللہ سے ڈراتے ہیں ؟ کچھ نام اللہ کی بادشاہت، عظمت کی یاد دلاتے ہیں اور کچھ اللہ کے نام ایسے ہیں کہ کوئی ہے جو آپ سے بے پناہ محبت رکھتا ہے ۔ </a:t>
            </a:r>
          </a:p>
          <a:p>
            <a:pPr algn="r" defTabSz="929305" rtl="1">
              <a:defRPr/>
            </a:pPr>
            <a:r>
              <a:rPr lang="ur-PK" sz="1400" dirty="0">
                <a:latin typeface="Jameel Noori Nastaleeq" panose="02000503000000020004" pitchFamily="2" charset="-78"/>
                <a:cs typeface="Jameel Noori Nastaleeq" panose="02000503000000020004" pitchFamily="2" charset="-78"/>
              </a:rPr>
              <a:t>یہ دونوں چیزیں ایک ساتھ کیسے ہیں؟ اگر ہمارا اللہ سے محض بادشاہت و اتھارٹی کا رشتہ ہو توہم اللہ سے اس قدر خوفزدہ ہو جائیں گے کہ امید کھو بیٹھیں گے. اور اگر ہمارا اللہ سے تعلق ایسا ہو جو محض محبت و دوستی پر مبنی ہو کہ اللہ تعالٰی مجھ سے بہت محبت کرتے ہیں، اللہ تعالٰی میرے بہترین دوست ہیں تو کیا ہو گا؟دوستوں میں کیا ہوتا ہے ؟ دوست ایک دوسرے پر حکم نہیں چلاتے، دوست کہتے ہیں ہاں میں نے دوست کا کہنا نہیں مانا ۔۔ پر کیا ہوا  وہ میرا دوست ہے، اگر ہمارا اللہ سے تعلق محض دوستی پر قائم ہو تو ہم اس کا ناجائز فائدہ اٹھائیں گے، اللہ کی نافرمانی کریں گے اور اللہ کے احکامات کو نظرانداز کریں گے. اللہ تعالٰی ان دو چیزوں میں توازن رکھتے ہیں، امید و خوف میں، قربت و حکومت میں، اور نہایت خوبصورتی سے . </a:t>
            </a:r>
          </a:p>
          <a:p>
            <a:pPr algn="r" rtl="1"/>
            <a:r>
              <a:rPr lang="ur-PK" sz="1400" dirty="0">
                <a:latin typeface="Jameel Noori Nastaleeq" panose="02000503000000020004" pitchFamily="2" charset="-78"/>
                <a:cs typeface="Jameel Noori Nastaleeq" panose="02000503000000020004" pitchFamily="2" charset="-78"/>
              </a:rPr>
              <a:t>‎الملك القدوس العزیز الحکیم، ان چاروں ناموں کی حکمت ہمیں یہ سمجھ میں آتی ہےاور</a:t>
            </a:r>
            <a:r>
              <a:rPr lang="ur-PK" sz="1400" baseline="0" dirty="0">
                <a:latin typeface="Jameel Noori Nastaleeq" panose="02000503000000020004" pitchFamily="2" charset="-78"/>
                <a:cs typeface="Jameel Noori Nastaleeq" panose="02000503000000020004" pitchFamily="2" charset="-78"/>
              </a:rPr>
              <a:t> بہت سی حکمتیں ہوں گی جو ہم نہیں چاہتے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004C26C5-9668-40A2-B4F6-6B38982FEE85}" type="slidenum">
              <a:rPr lang="en-US" smtClean="0"/>
              <a:t>3</a:t>
            </a:fld>
            <a:endParaRPr lang="en-US"/>
          </a:p>
        </p:txBody>
      </p:sp>
      <p:sp>
        <p:nvSpPr>
          <p:cNvPr id="5" name="Date Placeholder 4"/>
          <p:cNvSpPr>
            <a:spLocks noGrp="1"/>
          </p:cNvSpPr>
          <p:nvPr>
            <p:ph type="dt" idx="11"/>
          </p:nvPr>
        </p:nvSpPr>
        <p:spPr/>
        <p:txBody>
          <a:bodyPr/>
          <a:lstStyle/>
          <a:p>
            <a:fld id="{B1A0369D-7136-4F7B-9DEF-C67560761B93}" type="datetime1">
              <a:rPr lang="en-US" smtClean="0"/>
              <a:t>3/11/2020</a:t>
            </a:fld>
            <a:endParaRPr lang="en-US"/>
          </a:p>
        </p:txBody>
      </p:sp>
    </p:spTree>
    <p:extLst>
      <p:ext uri="{BB962C8B-B14F-4D97-AF65-F5344CB8AC3E}">
        <p14:creationId xmlns:p14="http://schemas.microsoft.com/office/powerpoint/2010/main" val="979321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184275"/>
            <a:ext cx="5684837" cy="3198813"/>
          </a:xfrm>
        </p:spPr>
      </p:sp>
      <p:sp>
        <p:nvSpPr>
          <p:cNvPr id="3" name="Notes Placeholder 2"/>
          <p:cNvSpPr>
            <a:spLocks noGrp="1"/>
          </p:cNvSpPr>
          <p:nvPr>
            <p:ph type="body" idx="1"/>
          </p:nvPr>
        </p:nvSpPr>
        <p:spPr/>
        <p:txBody>
          <a:bodyPr/>
          <a:lstStyle/>
          <a:p>
            <a:pPr algn="r" defTabSz="944453" rtl="1">
              <a:lnSpc>
                <a:spcPct val="107000"/>
              </a:lnSpc>
              <a:defRPr/>
            </a:pPr>
            <a:r>
              <a:rPr lang="ur-PK" sz="1400" b="1" dirty="0">
                <a:latin typeface="Jameel Noori Nastaleeq" panose="02000503000000020004" pitchFamily="2" charset="-78"/>
                <a:cs typeface="Jameel Noori Nastaleeq" panose="02000503000000020004" pitchFamily="2" charset="-78"/>
              </a:rPr>
              <a:t>وہی ہے جس نے امیوں کے اندر ایک رسول خود اُنہی میں سے اٹھایا، جو اُنہیں اُس کی آیات سناتا ہے، اُن کی زندگی سنوارتا ہے، اور اُن کو کتاب اور حکمت کی تعلیم دیتا ہے حالانکہ اِس سے پہلے وہ کھلی گمراہی میں پڑے ہوئے تھے (</a:t>
            </a:r>
            <a:r>
              <a:rPr lang="ur-PK" sz="1400" b="1" dirty="0">
                <a:latin typeface="Jameel Noori Nastaleeq" panose="02000503000000020004" pitchFamily="2" charset="-78"/>
                <a:cs typeface="Jameel Noori Nastaleeq" panose="02000503000000020004" pitchFamily="2" charset="-78"/>
                <a:hlinkClick r:id="rId3"/>
              </a:rPr>
              <a:t>2</a:t>
            </a:r>
            <a:r>
              <a:rPr lang="ur-PK" sz="1400" b="1" dirty="0">
                <a:latin typeface="Jameel Noori Nastaleeq" panose="02000503000000020004" pitchFamily="2" charset="-78"/>
                <a:cs typeface="Jameel Noori Nastaleeq" panose="02000503000000020004" pitchFamily="2" charset="-78"/>
              </a:rPr>
              <a:t>)</a:t>
            </a:r>
            <a:endParaRPr lang="ur-PK" sz="1400" b="1"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defTabSz="944453" rtl="1">
              <a:lnSpc>
                <a:spcPct val="107000"/>
              </a:lnSpc>
              <a:defRPr/>
            </a:pP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 اب ان چار  کاموں کو سمجھنا ہو گا قرآن مجید میں رسول اللہ صلی اللہ علیہ و سلم کی یہ صفات چار مقامات پر بیان کی گئی ہیں، اور ہر جگہ ان کے بیان کی غرض مختلف ہے۔</a:t>
            </a:r>
          </a:p>
          <a:p>
            <a:pPr algn="r" defTabSz="944453" rtl="1">
              <a:lnSpc>
                <a:spcPct val="107000"/>
              </a:lnSpc>
              <a:defRPr/>
            </a:pPr>
            <a:r>
              <a:rPr lang="ur-PK" sz="1400" b="1" dirty="0">
                <a:latin typeface="Jameel Noori Nastaleeq" panose="02000503000000020004" pitchFamily="2" charset="-78"/>
                <a:ea typeface="Calibri" panose="020F0502020204030204" pitchFamily="34" charset="0"/>
                <a:cs typeface="Jameel Noori Nastaleeq" panose="02000503000000020004" pitchFamily="2" charset="-78"/>
              </a:rPr>
              <a:t>پہلی دفعہ البقرہ آیت 129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میں ان  صفات کا ذکر اہل عرب کو یہ بتانے کے لیے کیا گیا ہے کہ آنحضورؐ کی بعثت، جسے وہ اپنے لیے زحمت و مصیبت سمجھ رہے تھے ، در حقیقت ایک بڑی نعمت ہے حضرت ابراہیم اور حضرت اسماعیل علیہما السلام اپنی اولاد کے لیے اللہ تعالیٰ سے دعائیں مانگا کر تے تھے۔</a:t>
            </a:r>
            <a:r>
              <a:rPr lang="ur-PK"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 غیب کے پردوں کے پیچھے یہ دعا موجود تھی۔ صدیوں سے اللہ کے ہاں محفوظ تھی۔</a:t>
            </a:r>
            <a:endParaRPr lang="en-US"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endParaRPr>
          </a:p>
          <a:p>
            <a:pPr algn="r" defTabSz="944453" rtl="1">
              <a:lnSpc>
                <a:spcPct val="107000"/>
              </a:lnSpc>
              <a:defRPr/>
            </a:pPr>
            <a:r>
              <a:rPr lang="ur-PK"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یہ درخواست ضا ئع نہیں ہوئی تھی اور یہ اس لئے رکھی گئی تھی کہ اللہ نے اس کے لئے  اپنی حکمت کے مطابق وقت مقرر  رکھا تھا۔۔ مقررہ وقت آگیا تو اللہ نے دعا  قبول فرمائی اور رسول بھی آگیا۔ اللہ کے نظام ِ میں ہر کام اپنے وقت پر ہوتا ہے ۔</a:t>
            </a:r>
            <a:endParaRPr lang="en-US"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endParaRPr>
          </a:p>
          <a:p>
            <a:pPr algn="r" defTabSz="944453" rtl="1">
              <a:lnSpc>
                <a:spcPct val="107000"/>
              </a:lnSpc>
              <a:defRPr/>
            </a:pPr>
            <a:r>
              <a:rPr lang="ur-PK"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یہ دعا ان ہی الفاظ میں یہا ں منظور کی جاتی ہے  جن الفاظ میں حضرت ابراہیم ؑ نے کی تھی۔ </a:t>
            </a:r>
          </a:p>
          <a:p>
            <a:pPr algn="r" defTabSz="944453" rtl="1">
              <a:lnSpc>
                <a:spcPct val="107000"/>
              </a:lnSpc>
              <a:defRPr/>
            </a:pPr>
            <a:r>
              <a:rPr lang="ur-PK"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رسول اللہ ﷺ سے  اس کے بارے میں پوچھا گیا تو آپؐ سے نے فرمایا "میں اپنے باپ ابرہیم ؑ کی دعا ہوں۔ </a:t>
            </a:r>
          </a:p>
          <a:p>
            <a:pPr algn="r" defTabSz="944453" rtl="1">
              <a:lnSpc>
                <a:spcPct val="107000"/>
              </a:lnSpc>
              <a:defRPr/>
            </a:pPr>
            <a:r>
              <a:rPr lang="ur-PK" sz="1400" b="1" dirty="0">
                <a:latin typeface="Jameel Noori Nastaleeq" panose="02000503000000020004" pitchFamily="2" charset="-78"/>
                <a:ea typeface="Calibri" panose="020F0502020204030204" pitchFamily="34" charset="0"/>
                <a:cs typeface="Jameel Noori Nastaleeq" panose="02000503000000020004" pitchFamily="2" charset="-78"/>
              </a:rPr>
              <a:t>دوسری دفعہ البقرہ آیت 151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میں ان صفات کو  اس لیے بیان کیا گیا ہے کہ مسلمان حضورؐ کی قدر پہچانیں اور اس نعمت سے پورا پورا فیض حاصل کریں جو حضورؐ کی بعثت کی صورت میں اللہ تعالیٰ نے انہیں عطا فرمائی ہے۔</a:t>
            </a:r>
          </a:p>
          <a:p>
            <a:pPr algn="r" rtl="1">
              <a:lnSpc>
                <a:spcPct val="107000"/>
              </a:lnSpc>
            </a:pPr>
            <a:r>
              <a:rPr lang="ur-PK" sz="1400" b="1" dirty="0">
                <a:latin typeface="Jameel Noori Nastaleeq" panose="02000503000000020004" pitchFamily="2" charset="-78"/>
                <a:ea typeface="Calibri" panose="020F0502020204030204" pitchFamily="34" charset="0"/>
                <a:cs typeface="Jameel Noori Nastaleeq" panose="02000503000000020004" pitchFamily="2" charset="-78"/>
              </a:rPr>
              <a:t>تیسری دفعہ آل عمران آیت 164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میں منافقین اور ضعیف الایمان لوگوں کو یہ احساس دلانے کے لیے یہ صفات بتائی گئی ہیں کہ کتنا بڑا احسان ہے جو اللہ تعالیٰ نے ان کے درمیان اپنا رسول بھیج کر کیا ہے اور یہ لوگ کتنے نادان ہیں کہ اس کی قدر نہیں کرتے۔ </a:t>
            </a:r>
          </a:p>
          <a:p>
            <a:pPr algn="r" rtl="1">
              <a:lnSpc>
                <a:spcPct val="107000"/>
              </a:lnSpc>
            </a:pP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 </a:t>
            </a:r>
            <a:r>
              <a:rPr lang="ur-PK" sz="1400" b="1" dirty="0">
                <a:latin typeface="Jameel Noori Nastaleeq" panose="02000503000000020004" pitchFamily="2" charset="-78"/>
                <a:ea typeface="Calibri" panose="020F0502020204030204" pitchFamily="34" charset="0"/>
                <a:cs typeface="Jameel Noori Nastaleeq" panose="02000503000000020004" pitchFamily="2" charset="-78"/>
              </a:rPr>
              <a:t>چوتھی مرتبہ سورہ الجمعہ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میں ان صفات کودہرایا گیا ہے جس سے مقصود یہودیوں کو یہ بتانا ہے کہ محمد صلی اللہ علیہ و سلم تمہاری آنکھوں کے سامنے جو کام کر رہے ہیں وہ صریحاً ایک رسول کا کام ہے۔ وہ اللہ کی آیات سنا رہے ہیں جن کی زبان، مضامین، انداز بیان، ہر چیز اس بات کی شہادت دیتی ہے کہ فی الواقع وہ اللہ ہی کی آیات ہیں۔ وہ لوگوں کی زندگیاں سنوار رہے ہیں، ان کے اخلاق اور عادات اور معاملات کو ہر طرح کی گندگیوں سے پاک کر رہے ہیں، اور ان کو اعلیٰ درجے کے اخلاقی فضائل سے آراستہ کر رہے ہیں۔ یہ وہی کام ہے جو اس سے پہلے تمام انبیاء کرتے رہے ہیں۔ پھر وہ صرف آیات ہی سنانے پر اکتفا نہیں کرتے بلکہ ہر وقت اپنے قول اور عمل سے اور اپنی زندگی کے نمونے سے لوگوں کو کتاب الٰہی منشا سمجھا رہے ہیں اور ان کو اس حکمت و دانائی کی تعلیم دے رہے ہیں جو انبیاء کے سوا آج تک کسی نے نہیں دی ہے۔</a:t>
            </a: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اللہ تعال</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ٰی کے چار ناموں اور رسول کے چار کاموں میں ایک تعلق ہے </a:t>
            </a: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١) وہ انہیں آیات پڑھ کر بتاتا ہے، انہیں اللہ ک</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ی بڑائی یعنی اللہ کا الملک ہونا بتاتا ہے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a:t>
            </a:r>
            <a:r>
              <a:rPr lang="ar-SA" sz="1400" b="1" dirty="0">
                <a:latin typeface="Jameel Noori Nastaleeq" panose="02000503000000020004" pitchFamily="2" charset="-78"/>
                <a:ea typeface="Times New Roman" panose="02020603050405020304" pitchFamily="18" charset="0"/>
                <a:cs typeface="Jameel Noori Nastaleeq" panose="02000503000000020004" pitchFamily="2" charset="-78"/>
              </a:rPr>
              <a:t>(الملك)</a:t>
            </a:r>
            <a:endParaRPr lang="en-US" sz="1400" b="1"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defTabSz="929305" rtl="1">
              <a:lnSpc>
                <a:spcPct val="107000"/>
              </a:lnSpc>
              <a:defRPr/>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‎٢) وہ انہیں پاک کرتا ہے</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یعنی اللہ کا القدوس ہونا سمجھاتا ہے۔ </a:t>
            </a:r>
            <a:r>
              <a:rPr lang="ar-SA" sz="1400" b="1" dirty="0">
                <a:latin typeface="Jameel Noori Nastaleeq" panose="02000503000000020004" pitchFamily="2" charset="-78"/>
                <a:ea typeface="Times New Roman" panose="02020603050405020304" pitchFamily="18" charset="0"/>
                <a:cs typeface="Jameel Noori Nastaleeq" panose="02000503000000020004" pitchFamily="2" charset="-78"/>
              </a:rPr>
              <a:t>(القدوس)</a:t>
            </a:r>
            <a:endParaRPr lang="en-US" sz="1400" b="1"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defTabSz="929305" rtl="1">
              <a:lnSpc>
                <a:spcPct val="107000"/>
              </a:lnSpc>
              <a:defRPr/>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‎٣) انہیں </a:t>
            </a:r>
            <a:r>
              <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rPr>
              <a:t>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کتاب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قانون سکھاتا ہے</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یعنی اللہ غالب اور حکیم کے احکامات اور قوانین سے آگاہ کرتا ہے</a:t>
            </a:r>
            <a:r>
              <a:rPr lang="ur-PK" sz="1400" b="1" dirty="0">
                <a:latin typeface="Jameel Noori Nastaleeq" panose="02000503000000020004" pitchFamily="2" charset="-78"/>
                <a:ea typeface="Times New Roman" panose="02020603050405020304" pitchFamily="18" charset="0"/>
                <a:cs typeface="Jameel Noori Nastaleeq" panose="02000503000000020004" pitchFamily="2" charset="-78"/>
              </a:rPr>
              <a:t> </a:t>
            </a:r>
            <a:r>
              <a:rPr lang="ar-SA" sz="1400" b="1" dirty="0">
                <a:latin typeface="Jameel Noori Nastaleeq" panose="02000503000000020004" pitchFamily="2" charset="-78"/>
                <a:ea typeface="Times New Roman" panose="02020603050405020304" pitchFamily="18" charset="0"/>
                <a:cs typeface="Jameel Noori Nastaleeq" panose="02000503000000020004" pitchFamily="2" charset="-78"/>
              </a:rPr>
              <a:t>(العزيز )</a:t>
            </a:r>
            <a:endParaRPr lang="en-US" sz="1400" b="1"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defTabSz="929305" rtl="1">
              <a:lnSpc>
                <a:spcPct val="107000"/>
              </a:lnSpc>
              <a:defRPr/>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‎٤) انہیں حکمت و دانشمندی کی باتیں بتاتا ہے. ‎‎ </a:t>
            </a:r>
            <a:r>
              <a:rPr lang="ar-SA" sz="1400" b="1" dirty="0">
                <a:latin typeface="Jameel Noori Nastaleeq" panose="02000503000000020004" pitchFamily="2" charset="-78"/>
                <a:ea typeface="Times New Roman" panose="02020603050405020304" pitchFamily="18" charset="0"/>
                <a:cs typeface="Jameel Noori Nastaleeq" panose="02000503000000020004" pitchFamily="2" charset="-78"/>
              </a:rPr>
              <a:t>(الحکیم)</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a:t>
            </a:r>
            <a:endPar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004C26C5-9668-40A2-B4F6-6B38982FEE85}" type="slidenum">
              <a:rPr lang="en-US" smtClean="0"/>
              <a:t>4</a:t>
            </a:fld>
            <a:endParaRPr lang="en-US"/>
          </a:p>
        </p:txBody>
      </p:sp>
      <p:sp>
        <p:nvSpPr>
          <p:cNvPr id="5" name="Date Placeholder 4"/>
          <p:cNvSpPr>
            <a:spLocks noGrp="1"/>
          </p:cNvSpPr>
          <p:nvPr>
            <p:ph type="dt" idx="11"/>
          </p:nvPr>
        </p:nvSpPr>
        <p:spPr/>
        <p:txBody>
          <a:bodyPr/>
          <a:lstStyle/>
          <a:p>
            <a:fld id="{4F92BAE2-9DC9-4CCC-A385-3B42C68AF9D5}" type="datetime1">
              <a:rPr lang="en-US" smtClean="0"/>
              <a:t>3/11/2020</a:t>
            </a:fld>
            <a:endParaRPr lang="en-US"/>
          </a:p>
        </p:txBody>
      </p:sp>
    </p:spTree>
    <p:extLst>
      <p:ext uri="{BB962C8B-B14F-4D97-AF65-F5344CB8AC3E}">
        <p14:creationId xmlns:p14="http://schemas.microsoft.com/office/powerpoint/2010/main" val="52250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184275"/>
            <a:ext cx="5684837" cy="3198813"/>
          </a:xfrm>
        </p:spPr>
      </p:sp>
      <p:sp>
        <p:nvSpPr>
          <p:cNvPr id="3" name="Notes Placeholder 2"/>
          <p:cNvSpPr>
            <a:spLocks noGrp="1"/>
          </p:cNvSpPr>
          <p:nvPr>
            <p:ph type="body" idx="1"/>
          </p:nvPr>
        </p:nvSpPr>
        <p:spPr/>
        <p:txBody>
          <a:bodyPr/>
          <a:lstStyle/>
          <a:p>
            <a:pPr algn="r" defTabSz="944453" rtl="1">
              <a:defRPr/>
            </a:pPr>
            <a:r>
              <a:rPr lang="ur-PK" sz="1400" dirty="0">
                <a:solidFill>
                  <a:prstClr val="black"/>
                </a:solidFill>
                <a:latin typeface="Jameel Noori Nastaleeq" panose="02000503000000020004" pitchFamily="2" charset="-78"/>
                <a:cs typeface="Jameel Noori Nastaleeq" panose="02000503000000020004" pitchFamily="2" charset="-78"/>
              </a:rPr>
              <a:t>جو اُنہیں اُس کی آیات سناتا ہے</a:t>
            </a:r>
            <a:endParaRPr lang="en-US" sz="1400" dirty="0">
              <a:solidFill>
                <a:prstClr val="black"/>
              </a:solidFill>
              <a:latin typeface="Jameel Noori Nastaleeq" panose="02000503000000020004" pitchFamily="2" charset="-78"/>
              <a:cs typeface="Jameel Noori Nastaleeq" panose="02000503000000020004" pitchFamily="2" charset="-78"/>
            </a:endParaRPr>
          </a:p>
          <a:p>
            <a:pPr algn="r" defTabSz="944453" rtl="1">
              <a:defRPr/>
            </a:pPr>
            <a:r>
              <a:rPr lang="ur-PK" sz="1400" dirty="0">
                <a:solidFill>
                  <a:prstClr val="black"/>
                </a:solidFill>
                <a:latin typeface="Jameel Noori Nastaleeq" panose="02000503000000020004" pitchFamily="2" charset="-78"/>
                <a:cs typeface="Jameel Noori Nastaleeq" panose="02000503000000020004" pitchFamily="2" charset="-78"/>
              </a:rPr>
              <a:t>تلاوت کے لفظ سے یہ بات ذہن میں اتی ہے کہ ہم سپارہ یا قرآن اٹھائیں اور پڑھیں یا نماز میں کھڑے ہو کر تلاوت کریں لیکن تلاوت کا لفظ عربی زبان میں جس مادے سے نکلا ہے ، ت،ل،و اس کے معنی ہیں پیچھے آنا۔ ایک کے بعد دوسرے لفظ کا آنا بھی پڑھنے کا عمل ہے لیکن دراصل اس کے معنی یہ ہیں کہ دل اور دماغ اس کے پیچھے چلیں زندگی اسکے پیچھے چلے قرآن ہی امام ہو ، نور ہو، ہدایت ہو، رہنما ہو، انسان پڑھے تو اس کا دل اسکے اندر جذب ہو جائے زندگی کا کوئی گوشہ کوئی پہلو تلاوت کے اثر سے خالی نہ رہے </a:t>
            </a:r>
            <a:endParaRPr lang="en-US" sz="1400" dirty="0">
              <a:solidFill>
                <a:prstClr val="black"/>
              </a:solidFill>
              <a:latin typeface="Jameel Noori Nastaleeq" panose="02000503000000020004" pitchFamily="2" charset="-78"/>
              <a:cs typeface="Jameel Noori Nastaleeq" panose="02000503000000020004" pitchFamily="2" charset="-78"/>
            </a:endParaRPr>
          </a:p>
          <a:p>
            <a:pPr algn="r" defTabSz="944453" rtl="1">
              <a:defRPr/>
            </a:pPr>
            <a:r>
              <a:rPr lang="ur-PK" sz="1400" b="1" dirty="0">
                <a:solidFill>
                  <a:prstClr val="black"/>
                </a:solidFill>
                <a:latin typeface="Jameel Noori Nastaleeq" panose="02000503000000020004" pitchFamily="2" charset="-78"/>
                <a:cs typeface="Jameel Noori Nastaleeq" panose="02000503000000020004" pitchFamily="2" charset="-78"/>
              </a:rPr>
              <a:t> عربی لغت میں تلاوت کے معنی</a:t>
            </a:r>
          </a:p>
          <a:p>
            <a:pPr algn="ctr" defTabSz="944453" rtl="1">
              <a:defRPr/>
            </a:pPr>
            <a:r>
              <a:rPr lang="ur-PK" sz="1400" dirty="0">
                <a:solidFill>
                  <a:prstClr val="black"/>
                </a:solidFill>
                <a:latin typeface="Jameel Noori Nastaleeq" panose="02000503000000020004" pitchFamily="2" charset="-78"/>
                <a:cs typeface="Jameel Noori Nastaleeq" panose="02000503000000020004" pitchFamily="2" charset="-78"/>
              </a:rPr>
              <a:t>پیچھے یا قریب حرکت کرنا </a:t>
            </a:r>
          </a:p>
          <a:p>
            <a:pPr algn="ctr" defTabSz="944453" rtl="1">
              <a:defRPr/>
            </a:pPr>
            <a:r>
              <a:rPr lang="ur-PK" sz="1400" dirty="0">
                <a:solidFill>
                  <a:prstClr val="black"/>
                </a:solidFill>
                <a:latin typeface="Jameel Noori Nastaleeq" panose="02000503000000020004" pitchFamily="2" charset="-78"/>
                <a:cs typeface="Jameel Noori Nastaleeq" panose="02000503000000020004" pitchFamily="2" charset="-78"/>
              </a:rPr>
              <a:t>کسی نمونے کو اپنا رہنما قائد بنانا</a:t>
            </a:r>
          </a:p>
          <a:p>
            <a:pPr algn="ctr" defTabSz="944453" rtl="1">
              <a:defRPr/>
            </a:pPr>
            <a:r>
              <a:rPr lang="ur-PK" sz="1400" dirty="0">
                <a:solidFill>
                  <a:prstClr val="black"/>
                </a:solidFill>
                <a:latin typeface="Jameel Noori Nastaleeq" panose="02000503000000020004" pitchFamily="2" charset="-78"/>
                <a:cs typeface="Jameel Noori Nastaleeq" panose="02000503000000020004" pitchFamily="2" charset="-78"/>
              </a:rPr>
              <a:t>کسی مقصد کو اپنانا</a:t>
            </a:r>
          </a:p>
          <a:p>
            <a:pPr algn="ctr" defTabSz="944453" rtl="1">
              <a:defRPr/>
            </a:pPr>
            <a:r>
              <a:rPr lang="ur-PK" sz="1400" dirty="0">
                <a:solidFill>
                  <a:prstClr val="black"/>
                </a:solidFill>
                <a:latin typeface="Jameel Noori Nastaleeq" panose="02000503000000020004" pitchFamily="2" charset="-78"/>
                <a:cs typeface="Jameel Noori Nastaleeq" panose="02000503000000020004" pitchFamily="2" charset="-78"/>
              </a:rPr>
              <a:t>زندگی کے کسی راستے کواختیا ر کرنا</a:t>
            </a:r>
          </a:p>
          <a:p>
            <a:pPr algn="ctr" defTabSz="944453" rtl="1">
              <a:defRPr/>
            </a:pPr>
            <a:r>
              <a:rPr lang="ur-PK" sz="1400" dirty="0">
                <a:solidFill>
                  <a:prstClr val="black"/>
                </a:solidFill>
                <a:latin typeface="Jameel Noori Nastaleeq" panose="02000503000000020004" pitchFamily="2" charset="-78"/>
                <a:cs typeface="Jameel Noori Nastaleeq" panose="02000503000000020004" pitchFamily="2" charset="-78"/>
              </a:rPr>
              <a:t> پیچھے پیچھے آنا یعنی </a:t>
            </a:r>
          </a:p>
          <a:p>
            <a:pPr algn="r" defTabSz="944453" rtl="1">
              <a:defRPr/>
            </a:pPr>
            <a:r>
              <a:rPr lang="ur-PK" sz="1400" dirty="0">
                <a:solidFill>
                  <a:prstClr val="black"/>
                </a:solidFill>
                <a:latin typeface="Jameel Noori Nastaleeq" panose="02000503000000020004" pitchFamily="2" charset="-78"/>
                <a:cs typeface="Jameel Noori Nastaleeq" panose="02000503000000020004" pitchFamily="2" charset="-78"/>
              </a:rPr>
              <a:t>قرآن کے اولین مخاطبین نے صحابہ کرام ؓ نے تلاوت کو انہی معنوں میں سمجھا اور اختیار کیا انہوں نے قرآن سے رہنمائی لی ، اسے اپنا مقصد زندگی بنایا اور اپنی زندگیوں  کو اس کے پیچھے چلایا۔</a:t>
            </a:r>
          </a:p>
          <a:p>
            <a:pPr marL="580815" indent="-580815" algn="r" rtl="1">
              <a:lnSpc>
                <a:spcPct val="150000"/>
              </a:lnSpc>
              <a:buFont typeface="Wingdings" panose="05000000000000000000" pitchFamily="2" charset="2"/>
              <a:buChar char="q"/>
            </a:pPr>
            <a:r>
              <a:rPr lang="ur-PK" sz="1400" dirty="0">
                <a:solidFill>
                  <a:schemeClr val="tx1"/>
                </a:solidFill>
                <a:latin typeface="Jameel Noori Nastaleeq" pitchFamily="2" charset="-78"/>
                <a:cs typeface="Jameel Noori Nastaleeq" pitchFamily="2" charset="-78"/>
              </a:rPr>
              <a:t>اسے مان لیا۔</a:t>
            </a:r>
          </a:p>
          <a:p>
            <a:pPr marL="580815" indent="-580815" algn="r" rtl="1">
              <a:lnSpc>
                <a:spcPct val="150000"/>
              </a:lnSpc>
              <a:buFont typeface="Wingdings" panose="05000000000000000000" pitchFamily="2" charset="2"/>
              <a:buChar char="q"/>
            </a:pPr>
            <a:r>
              <a:rPr lang="ur-PK" sz="1400" dirty="0">
                <a:solidFill>
                  <a:schemeClr val="tx1"/>
                </a:solidFill>
                <a:latin typeface="Jameel Noori Nastaleeq" pitchFamily="2" charset="-78"/>
                <a:cs typeface="Jameel Noori Nastaleeq" pitchFamily="2" charset="-78"/>
              </a:rPr>
              <a:t>یاد کیا۔</a:t>
            </a:r>
          </a:p>
          <a:p>
            <a:pPr marL="580815" indent="-580815" algn="r" rtl="1">
              <a:lnSpc>
                <a:spcPct val="150000"/>
              </a:lnSpc>
              <a:buFont typeface="Wingdings" panose="05000000000000000000" pitchFamily="2" charset="2"/>
              <a:buChar char="q"/>
            </a:pPr>
            <a:r>
              <a:rPr lang="ur-PK" sz="1400" dirty="0">
                <a:solidFill>
                  <a:srgbClr val="67201B"/>
                </a:solidFill>
                <a:latin typeface="Jameel Noori Nastaleeq" pitchFamily="2" charset="-78"/>
                <a:cs typeface="Jameel Noori Nastaleeq" pitchFamily="2" charset="-78"/>
              </a:rPr>
              <a:t>دل کی گہرائی میں بسا لیا</a:t>
            </a:r>
          </a:p>
          <a:p>
            <a:pPr marL="580815" indent="-580815" algn="r" rtl="1">
              <a:lnSpc>
                <a:spcPct val="150000"/>
              </a:lnSpc>
              <a:buFont typeface="Wingdings" panose="05000000000000000000" pitchFamily="2" charset="2"/>
              <a:buChar char="q"/>
            </a:pPr>
            <a:r>
              <a:rPr lang="ur-PK" sz="1400" dirty="0">
                <a:solidFill>
                  <a:srgbClr val="67201B"/>
                </a:solidFill>
                <a:latin typeface="Jameel Noori Nastaleeq" pitchFamily="2" charset="-78"/>
                <a:cs typeface="Jameel Noori Nastaleeq" pitchFamily="2" charset="-78"/>
              </a:rPr>
              <a:t>آہستہ آہستہ اپنے  اندر جذب کیا </a:t>
            </a:r>
          </a:p>
          <a:p>
            <a:pPr marL="580815" indent="-580815" algn="r" rtl="1">
              <a:lnSpc>
                <a:spcPct val="150000"/>
              </a:lnSpc>
              <a:buFont typeface="Wingdings" panose="05000000000000000000" pitchFamily="2" charset="2"/>
              <a:buChar char="q"/>
            </a:pPr>
            <a:r>
              <a:rPr lang="ur-PK" sz="1400" dirty="0">
                <a:solidFill>
                  <a:srgbClr val="67201B"/>
                </a:solidFill>
                <a:latin typeface="Jameel Noori Nastaleeq" pitchFamily="2" charset="-78"/>
                <a:cs typeface="Jameel Noori Nastaleeq" pitchFamily="2" charset="-78"/>
              </a:rPr>
              <a:t>شخصیت اور عمل وقول کا حصہ بنا لیا</a:t>
            </a:r>
          </a:p>
          <a:p>
            <a:pPr marL="580815" indent="-580815" algn="r" rtl="1">
              <a:lnSpc>
                <a:spcPct val="150000"/>
              </a:lnSpc>
              <a:buFont typeface="Wingdings" panose="05000000000000000000" pitchFamily="2" charset="2"/>
              <a:buChar char="q"/>
            </a:pPr>
            <a:r>
              <a:rPr lang="ur-PK" sz="1400" dirty="0">
                <a:solidFill>
                  <a:srgbClr val="67201B"/>
                </a:solidFill>
                <a:latin typeface="Jameel Noori Nastaleeq" pitchFamily="2" charset="-78"/>
                <a:cs typeface="Jameel Noori Nastaleeq" pitchFamily="2" charset="-78"/>
              </a:rPr>
              <a:t> دنیا کو نظر آنے لگا کہ اُن کا  قرآن سے تعلق ہے </a:t>
            </a:r>
            <a:endParaRPr lang="en-US" sz="1400" dirty="0">
              <a:solidFill>
                <a:srgbClr val="67201B"/>
              </a:solidFill>
              <a:latin typeface="Jameel Noori Nastaleeq" pitchFamily="2" charset="-78"/>
              <a:cs typeface="Jameel Noori Nastaleeq" pitchFamily="2" charset="-78"/>
            </a:endParaRPr>
          </a:p>
          <a:p>
            <a:pPr marL="580815" indent="-580815" algn="r" rtl="1">
              <a:lnSpc>
                <a:spcPct val="150000"/>
              </a:lnSpc>
              <a:buFont typeface="Wingdings" panose="05000000000000000000" pitchFamily="2" charset="2"/>
              <a:buChar char="q"/>
            </a:pPr>
            <a:r>
              <a:rPr lang="en-US" sz="1400" dirty="0">
                <a:solidFill>
                  <a:srgbClr val="67201B"/>
                </a:solidFill>
                <a:latin typeface="Jameel Noori Nastaleeq" pitchFamily="2" charset="-78"/>
                <a:cs typeface="Jameel Noori Nastaleeq" pitchFamily="2" charset="-78"/>
              </a:rPr>
              <a:t> </a:t>
            </a:r>
            <a:r>
              <a:rPr lang="ur-PK" sz="1400" dirty="0">
                <a:solidFill>
                  <a:srgbClr val="67201B"/>
                </a:solidFill>
                <a:latin typeface="Jameel Noori Nastaleeq" pitchFamily="2" charset="-78"/>
                <a:cs typeface="Jameel Noori Nastaleeq" pitchFamily="2" charset="-78"/>
              </a:rPr>
              <a:t>جس</a:t>
            </a:r>
            <a:r>
              <a:rPr lang="ur-PK" sz="1400" baseline="0" dirty="0">
                <a:solidFill>
                  <a:srgbClr val="67201B"/>
                </a:solidFill>
                <a:latin typeface="Jameel Noori Nastaleeq" pitchFamily="2" charset="-78"/>
                <a:cs typeface="Jameel Noori Nastaleeq" pitchFamily="2" charset="-78"/>
              </a:rPr>
              <a:t> طرح دنیاوی پروفیشنز میں ہوتا ہے کہ جب ڈاکٹر، انجینئر،ٹیچر بن جاتے ہیں تو وہ اپنے علم کو عمل میں لاتے ہیں اور سب ان سے ان کے علم اور منصب کے مطابق معاملہ کرتے ہیں اور اسی کے مطابق عمل کی امید رکھتے ہیں </a:t>
            </a:r>
            <a:endParaRPr lang="ur-PK" sz="1400" dirty="0">
              <a:solidFill>
                <a:srgbClr val="67201B"/>
              </a:solidFill>
              <a:latin typeface="Jameel Noori Nastaleeq" pitchFamily="2" charset="-78"/>
              <a:cs typeface="Jameel Noori Nastaleeq" pitchFamily="2" charset="-78"/>
            </a:endParaRPr>
          </a:p>
          <a:p>
            <a:pPr marL="290408" indent="-290408" algn="r" defTabSz="944453" rtl="1">
              <a:buFont typeface="Wingdings" panose="05000000000000000000" pitchFamily="2" charset="2"/>
              <a:buChar char="q"/>
              <a:defRPr/>
            </a:pPr>
            <a:r>
              <a:rPr lang="ur-PK" sz="1400" dirty="0">
                <a:solidFill>
                  <a:prstClr val="black"/>
                </a:solidFill>
                <a:latin typeface="Jameel Noori Nastaleeq" panose="02000503000000020004" pitchFamily="2" charset="-78"/>
                <a:cs typeface="Jameel Noori Nastaleeq" panose="02000503000000020004" pitchFamily="2" charset="-78"/>
              </a:rPr>
              <a:t>ان سے جب کہا گیا کہ ۔۔۔۔اپنی نظریں نیچی رکھو تو نظریں جھکا لیں </a:t>
            </a:r>
          </a:p>
          <a:p>
            <a:pPr marL="290408" indent="-290408" algn="r" defTabSz="944453" rtl="1">
              <a:buFont typeface="Wingdings" panose="05000000000000000000" pitchFamily="2" charset="2"/>
              <a:buChar char="q"/>
              <a:defRPr/>
            </a:pPr>
            <a:r>
              <a:rPr lang="ur-PK" sz="1400" dirty="0">
                <a:solidFill>
                  <a:prstClr val="black"/>
                </a:solidFill>
                <a:latin typeface="Jameel Noori Nastaleeq" panose="02000503000000020004" pitchFamily="2" charset="-78"/>
                <a:cs typeface="Jameel Noori Nastaleeq" panose="02000503000000020004" pitchFamily="2" charset="-78"/>
              </a:rPr>
              <a:t>والدین کو اف نہ کرو ، رشتے داروں کے حقوق  دو تو۔۔۔۔۔۔۔ تعمیل کی </a:t>
            </a:r>
          </a:p>
          <a:p>
            <a:pPr marL="290408" indent="-290408" algn="r" defTabSz="944453" rtl="1">
              <a:buFont typeface="Wingdings" panose="05000000000000000000" pitchFamily="2" charset="2"/>
              <a:buChar char="q"/>
              <a:defRPr/>
            </a:pPr>
            <a:r>
              <a:rPr lang="ur-PK" sz="1400" dirty="0">
                <a:solidFill>
                  <a:prstClr val="black"/>
                </a:solidFill>
                <a:latin typeface="Jameel Noori Nastaleeq" panose="02000503000000020004" pitchFamily="2" charset="-78"/>
                <a:cs typeface="Jameel Noori Nastaleeq" panose="02000503000000020004" pitchFamily="2" charset="-78"/>
              </a:rPr>
              <a:t>نا محرموں سے پردہ کرو ، دبی آواز میں بات نہ کرو ،شرم گاہوں کی حفاظت کرو تو یہی معاملہ کیا ۔</a:t>
            </a:r>
          </a:p>
          <a:p>
            <a:pPr algn="r" rtl="1"/>
            <a:r>
              <a:rPr lang="ur-PK" sz="1400" dirty="0">
                <a:latin typeface="Jameel Noori Nastaleeq" panose="02000503000000020004" pitchFamily="2" charset="-78"/>
                <a:cs typeface="Jameel Noori Nastaleeq" panose="02000503000000020004" pitchFamily="2" charset="-78"/>
              </a:rPr>
              <a:t>تلاوت کے یہ اثرات ہونے چاہیئں کہ عمل بدل جائے دلوں میں اور سوچ میں تبدیلی آ جائے تو انسان بدل جاتاہے</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400" kern="1200" dirty="0">
                <a:solidFill>
                  <a:schemeClr val="tx1"/>
                </a:solidFill>
                <a:effectLst/>
                <a:latin typeface="Jameel Noori Nastaleeq" panose="02000503000000020004" pitchFamily="2" charset="-78"/>
                <a:ea typeface="+mn-ea"/>
                <a:cs typeface="Jameel Noori Nastaleeq" panose="02000503000000020004" pitchFamily="2" charset="-78"/>
              </a:rPr>
              <a:t>یعنی قرآن جب دل پر اثر کرتا ہے تو دل زندہ ہوجاتے ہیں۔ </a:t>
            </a:r>
            <a:r>
              <a:rPr lang="ur-PK" sz="1400" dirty="0">
                <a:latin typeface="Jameel Noori Nastaleeq" panose="02000503000000020004" pitchFamily="2" charset="-78"/>
                <a:cs typeface="Jameel Noori Nastaleeq" panose="02000503000000020004" pitchFamily="2" charset="-78"/>
              </a:rPr>
              <a:t>  </a:t>
            </a:r>
          </a:p>
          <a:p>
            <a:pPr algn="r" rtl="1"/>
            <a:r>
              <a:rPr lang="ur-PK" sz="1400" dirty="0">
                <a:latin typeface="Jameel Noori Nastaleeq" panose="02000503000000020004" pitchFamily="2" charset="-78"/>
                <a:cs typeface="Jameel Noori Nastaleeq" panose="02000503000000020004" pitchFamily="2" charset="-78"/>
              </a:rPr>
              <a:t>جب بھی کوئی حکومت بدلتی ہے، ٹیکنالوجی بدلتی ہے تو وہ قوموں کی زندگی پر بھی اثرانداز ہوتی ہے۔ اسی طرح جب حضرت محمد صل اللہ علیہ وسلم کو  وحی ملی آپ ﷺ نے دنیا کی ایک قوم کو تبدیل کیا یہ ایک بہت بڑی تبدیلی تھی</a:t>
            </a:r>
            <a:r>
              <a:rPr lang="ur-PK" sz="1400" baseline="0" dirty="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بحیثیت قوم ہی نہیں بلکہ انفرادی طور پر بھی یہ لوگ مکمل طور پر اندر تک بدل چکے تھے۔ انکا رہن سہن، کھانا پینا، سونا جاگنا، شادی بیاہ، رسم و رواج، مشاغل، تہوار، انکی خوشی ان کے غم، انکی محبتیں، نفرتیں۔۔ سب کچھ بدل گیا تھا۔ جذباتی، ذہنی، ہر طور سے وہ لوگ بدل چکے تھے۔ پورا معاشرہ بدل چکا تھا۔ سیاست، کاروبار، تجارت۔۔۔ انکی زندگی کا ہر پہلو بدل گیا تھا۔ وہ تئیس سال میں اسلام کے مطابق ڈھل گئے تھے۔ پھر یہ تبدیلی ساری دنیا میں پھیل گئی .رسول اللہ صلی اللہ علیہ وسلم کی ان تئیس سالوں کی محنت نے دنیا کو بدل دیا۔ وہ کیا وجہ تھی جس سے دنیا بدل گئی؟ وہ وجہ یہ تھی کہ دل بدل گئے تھے۔ اور جب دل بدلتے ہیں تو زندگی بدل جاتی ہے۔ دنیا بدل جاتی ہے۔ اللہ کہتے ہیں کہ جب دل میں ایمان داخل ہوجائے تو دل میں روشنی داخل ہوجاتی ہے۔ اور روشنی کی ایک خاص بات ہے کہ یہ محدود نہیں</a:t>
            </a:r>
            <a:r>
              <a:rPr lang="ur-PK" sz="1400" baseline="0" dirty="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ر ہتی۔ پھیلتی ہے۔ یعنی ایمان کی روشنی انسان کو اندر سے بدلتی ہے اور پھر یہ ایمان پھیلنے لگتا ہے۔ </a:t>
            </a:r>
          </a:p>
          <a:p>
            <a:pPr algn="r" rtl="1"/>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004C26C5-9668-40A2-B4F6-6B38982FEE85}" type="slidenum">
              <a:rPr lang="en-US" smtClean="0"/>
              <a:t>5</a:t>
            </a:fld>
            <a:endParaRPr lang="en-US"/>
          </a:p>
        </p:txBody>
      </p:sp>
      <p:sp>
        <p:nvSpPr>
          <p:cNvPr id="5" name="Date Placeholder 4"/>
          <p:cNvSpPr>
            <a:spLocks noGrp="1"/>
          </p:cNvSpPr>
          <p:nvPr>
            <p:ph type="dt" idx="11"/>
          </p:nvPr>
        </p:nvSpPr>
        <p:spPr/>
        <p:txBody>
          <a:bodyPr/>
          <a:lstStyle/>
          <a:p>
            <a:fld id="{57712950-E6ED-414E-82A6-1E996D27C937}" type="datetime1">
              <a:rPr lang="en-US" smtClean="0"/>
              <a:t>3/11/2020</a:t>
            </a:fld>
            <a:endParaRPr lang="en-US"/>
          </a:p>
        </p:txBody>
      </p:sp>
    </p:spTree>
    <p:extLst>
      <p:ext uri="{BB962C8B-B14F-4D97-AF65-F5344CB8AC3E}">
        <p14:creationId xmlns:p14="http://schemas.microsoft.com/office/powerpoint/2010/main" val="1029096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184275"/>
            <a:ext cx="5684837" cy="3198813"/>
          </a:xfrm>
        </p:spPr>
      </p:sp>
      <p:sp>
        <p:nvSpPr>
          <p:cNvPr id="3" name="Notes Placeholder 2"/>
          <p:cNvSpPr>
            <a:spLocks noGrp="1"/>
          </p:cNvSpPr>
          <p:nvPr>
            <p:ph type="body" idx="1"/>
          </p:nvPr>
        </p:nvSpPr>
        <p:spPr/>
        <p:txBody>
          <a:bodyPr/>
          <a:lstStyle/>
          <a:p>
            <a:pPr algn="r" defTabSz="944453" rtl="1">
              <a:lnSpc>
                <a:spcPct val="107000"/>
              </a:lnSpc>
              <a:defRPr/>
            </a:pP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یہ بات تو واضح ہے کہ  نبیؐ تزکیہ کا کام کرنے  آئے تھے۔۔۔۔۔تزکیہ: یہ بہت صبر آزما اور وقت طلب کام ہے۔</a:t>
            </a:r>
            <a:r>
              <a:rPr lang="ur-PK"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 آپؐ نے لو گوں کو دعوت قرآن کے ذ ریعے دی۔ ڈرایا اور خوشخبریاں دیں(</a:t>
            </a:r>
            <a:r>
              <a:rPr lang="en-US"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glad tidings</a:t>
            </a:r>
            <a:r>
              <a:rPr lang="ur-PK"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 ۔پھر اس دعوت پر  لبیک کہنے والوں کا تذکیہ  بھی قرآن سے ہی ہوا۔ اور ان کی تعلیم و تربیت کا ذر یعہ بھی قرآ ن بنا۔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جس طرح دودھ سے مکھن نکالا جاتا ہے  بلکل اسی طرح  مکہ کی آبا دی کو  بار ہ سال کے عرصے میں  آیات قرآن کی تلاوت کے ذریعے سے بار بار جھنجوڑ کر تمام نیک فطرت افراد کو الگ کرلیا گیا۔پھر ان منتخب افراد کا تزکیہ بھی قرآن کی تلاوت سے ہی ہوا۔ یتلو کے ساتھ  تزکیہ لازم ہے۔ جیسے جیسے یہ کلام ان لوگون کے دلوں میں اترتا گیا دلوں کی بیماریاں دور ہوتی چلی گئیں۔ چنانچہ قرآن مجید کی تلاوت کے ذریعے  ان لوگوں کے نظریات درست ہوگئے۔</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برے اعمال و عادات ان کی شخصیت سے ایسے غائب ہوگئیں جیسے موسم خزاں میں درختوں سے پتے جھڑ جا تے ہیں۔</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تزکیہ ہوا تو مصروفیت بدلی </a:t>
            </a:r>
            <a:r>
              <a:rPr lang="en-US" sz="1400" dirty="0">
                <a:latin typeface="Jameel Noori Nastaleeq" panose="02000503000000020004" pitchFamily="2" charset="-78"/>
                <a:ea typeface="Calibri" panose="020F0502020204030204" pitchFamily="34" charset="0"/>
                <a:cs typeface="Jameel Noori Nastaleeq" panose="02000503000000020004" pitchFamily="2" charset="-78"/>
              </a:rPr>
              <a:t>life style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    بدلے۔</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جو حکم دیا گیا سر آنکھوں پر لیا گیا۔</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گویا بدر کے میدان میں اہل ایمان کو جو کامیابی ہوئی اس کی تیاری کا آغازبہت پہلے  ہوا تھا۔ حضور اکرم ؐ  نے  مکہ  کی گلیوں میں  دعوت وتبلیغ کی صبرآزما مہم تن تنہا شروع کی۔پھر  اس دعوت  پر لبیک کہنے  والے  افراد  آپؐ کی نگرانی و رہنمائی  میں 14 سال تک تذکیہ و  تعلیم ، زہنی اور نفسانی تربیت سے گزرے ، سخت سے سخت حالات  میں ثابت قدم رہے</a:t>
            </a:r>
            <a:r>
              <a:rPr lang="en-US" sz="1400" dirty="0">
                <a:latin typeface="Jameel Noori Nastaleeq" panose="02000503000000020004" pitchFamily="2" charset="-78"/>
                <a:ea typeface="Calibri" panose="020F0502020204030204" pitchFamily="34" charset="0"/>
                <a:cs typeface="Jameel Noori Nastaleeq" panose="02000503000000020004" pitchFamily="2" charset="-78"/>
              </a:rPr>
              <a:t>,</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 ظلم کے معاشرے میں انصاف اور امن کے پیغامبربنے اپنی ذات کو  ہر طرح کی برائیوں سے پاک کیا ، اخلاقی برائیاں جھوٹ ،بےہودہ گوئی ،جوا، ناجائز کمائی کے راستے چھوڑ دیئے تب کہیں جا کر بدر جیسے معرکہ  سر کرنے کے قابل ہوئے۔ نبیؐ نے پوری کی پوری نسل کو  </a:t>
            </a:r>
            <a:r>
              <a:rPr lang="en-US" sz="1400" dirty="0">
                <a:latin typeface="Jameel Noori Nastaleeq" panose="02000503000000020004" pitchFamily="2" charset="-78"/>
                <a:ea typeface="Calibri" panose="020F0502020204030204" pitchFamily="34" charset="0"/>
                <a:cs typeface="Jameel Noori Nastaleeq" panose="02000503000000020004" pitchFamily="2" charset="-78"/>
              </a:rPr>
              <a:t>hero’s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بنا دیا ۔ </a:t>
            </a:r>
            <a:r>
              <a:rPr lang="ur-PK"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آپؐ نے قرآن کی بنیاد پر 23 سال کے مختصر عرصے میں انسانی تا ریخ کا  عظیم ترین انقلاب بر پا کر کے  عرب میں اللہ کے عطا کردہ نظام ِ عدل کو نا فذ کر دیا ۔ اس کے بعد پوری دنیا  میں  دین کو غالب کرنے کا مشن امت کے سپرد کر کے  آپ ؐ اس دنیا سے تشریف لے گئے۔</a:t>
            </a:r>
            <a:endParaRPr lang="ur-PK"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آج ہم سوچتے ہیں  کہ ہم کیسے </a:t>
            </a:r>
            <a:r>
              <a:rPr lang="en-US" sz="1400" dirty="0">
                <a:latin typeface="Jameel Noori Nastaleeq" panose="02000503000000020004" pitchFamily="2" charset="-78"/>
                <a:ea typeface="Calibri" panose="020F0502020204030204" pitchFamily="34" charset="0"/>
                <a:cs typeface="Jameel Noori Nastaleeq" panose="02000503000000020004" pitchFamily="2" charset="-78"/>
              </a:rPr>
              <a:t>purify</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ہوں گے۔</a:t>
            </a:r>
          </a:p>
          <a:p>
            <a:pPr algn="r" rtl="1">
              <a:lnSpc>
                <a:spcPct val="107000"/>
              </a:lnSpc>
            </a:pP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اس کے لئے صحابہ   کی طرح خود محنت کرنی ہو گی۔۔۔۔۔۔</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ہم قرآن پڑھتے ہیں مگر ہمارا تزکیہ اس طرح کا نہیں ہوتا، اس کی کیا وجہ ہے؟</a:t>
            </a:r>
          </a:p>
          <a:p>
            <a:pPr algn="r" defTabSz="944453" rtl="1">
              <a:lnSpc>
                <a:spcPct val="107000"/>
              </a:lnSpc>
              <a:defRPr/>
            </a:pPr>
            <a:r>
              <a:rPr lang="en-US" sz="1400" dirty="0">
                <a:latin typeface="Jameel Noori Nastaleeq" panose="02000503000000020004" pitchFamily="2" charset="-78"/>
                <a:ea typeface="Calibri" panose="020F0502020204030204" pitchFamily="34" charset="0"/>
                <a:cs typeface="Jameel Noori Nastaleeq" panose="02000503000000020004" pitchFamily="2" charset="-78"/>
              </a:rPr>
              <a:t>Activity</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کروائی جا سکتی ہے۔ ایک بوتل دیں اور کہیں کہ اگر آپ کواس بوتل میں شہد ڈالنا ہے۔تو پہلے آپ کیا کریں گی؟۔۔۔۔ جواب پہلے بوتل کو اندر سے صاف کریں گے پھر شہد ڈالیں گے ۔۔۔۔</a:t>
            </a:r>
            <a:r>
              <a:rPr lang="ur-PK"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 </a:t>
            </a:r>
          </a:p>
          <a:p>
            <a:pPr algn="r" defTabSz="944453" rtl="1">
              <a:lnSpc>
                <a:spcPct val="107000"/>
              </a:lnSpc>
              <a:defRPr/>
            </a:pPr>
            <a:r>
              <a:rPr lang="ur-PK"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اس دور  میں بھی اتنا  ہی گند  اور بےحیا ئی تھی جتنی آج کے دور میں۔ وہاں پر برہنہ طواف ، عکاظ کے میلے، رقص و موسیقی کے  پروگرام ہوتے تھے عورتیں ہر طرح کے فیشن کرتی تھیں  جسم کوگدوانا ، دانتوں میں میخیں لگوانا،طرح طرح کے بال بنوانا وغیرہ آج کے فیشن کوئی نئی چیز نہیں بلکہ ہزاروں سال پرانے ہیں</a:t>
            </a:r>
            <a:r>
              <a:rPr lang="en-US"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ا ور آج کی</a:t>
            </a:r>
            <a:r>
              <a:rPr lang="en-US"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 dance parties </a:t>
            </a:r>
            <a:r>
              <a:rPr lang="ur-PK"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 کیٹ واک،عریاں فیشن شوز ، وغیرہ اسی طرح  کی  چیزیں ہیں ۔پھر اس وقت کے لوگوں  کو </a:t>
            </a:r>
            <a:r>
              <a:rPr lang="en-US"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purify </a:t>
            </a:r>
            <a:r>
              <a:rPr lang="ur-PK"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  ہونے کے لئے اس گند کو  چھوڑنا پڑا تو آج بھی ہمیں  اس کو  چھوڑ کر اپنے آپ کو پاک کرنا پڑے گا۔جب ہم فضول سرگر میاں ، عریاں لباس اور غلط فیشن اختیار کر رہے ہوں تو سوچیں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کیا ہم اس لئے پیدا کیے گئے ہیں؟۔۔</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یہی سوال تھا جس نے ابراھیم بن ادہم   کی زندگی بدل دی ۔ ابراھیم بن ادھم بادشاہ کی حیثیت سے غفلت اور عیش کی زندگی  بسر کر رہے تھے ۔ ایک دن شکار کھیلنے میں مصروف تھے  کہ انہوں نے ایک آواز سنی کہ" اے ابراھیم ذرا  سوچو  کیا تمہیں اسی کام کے لئے پیدا کیا گیا تھا؟  اور کیا تمہیں  اسی کا حکم ہوا تھا؟" اللہ جانے یہ کس کی آواز تھی  مگر وہ بات ان کے دل میں گھر کر گئی اور ان کی زندگی کی کایا پلٹ گئی۔</a:t>
            </a:r>
            <a:endParaRPr lang="en-US" sz="1400" dirty="0">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004C26C5-9668-40A2-B4F6-6B38982FEE85}" type="slidenum">
              <a:rPr lang="en-US" smtClean="0"/>
              <a:t>6</a:t>
            </a:fld>
            <a:endParaRPr lang="en-US"/>
          </a:p>
        </p:txBody>
      </p:sp>
      <p:sp>
        <p:nvSpPr>
          <p:cNvPr id="5" name="Date Placeholder 4"/>
          <p:cNvSpPr>
            <a:spLocks noGrp="1"/>
          </p:cNvSpPr>
          <p:nvPr>
            <p:ph type="dt" idx="11"/>
          </p:nvPr>
        </p:nvSpPr>
        <p:spPr/>
        <p:txBody>
          <a:bodyPr/>
          <a:lstStyle/>
          <a:p>
            <a:fld id="{DDDBCA56-D5F6-4642-8903-C1483829FA99}" type="datetime1">
              <a:rPr lang="en-US" smtClean="0"/>
              <a:t>3/11/2020</a:t>
            </a:fld>
            <a:endParaRPr lang="en-US"/>
          </a:p>
        </p:txBody>
      </p:sp>
    </p:spTree>
    <p:extLst>
      <p:ext uri="{BB962C8B-B14F-4D97-AF65-F5344CB8AC3E}">
        <p14:creationId xmlns:p14="http://schemas.microsoft.com/office/powerpoint/2010/main" val="3459138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184275"/>
            <a:ext cx="5684837" cy="3198813"/>
          </a:xfrm>
        </p:spPr>
      </p:sp>
      <p:sp>
        <p:nvSpPr>
          <p:cNvPr id="3" name="Notes Placeholder 2"/>
          <p:cNvSpPr>
            <a:spLocks noGrp="1"/>
          </p:cNvSpPr>
          <p:nvPr>
            <p:ph type="body" idx="1"/>
          </p:nvPr>
        </p:nvSpPr>
        <p:spPr/>
        <p:txBody>
          <a:bodyPr/>
          <a:lstStyle/>
          <a:p>
            <a:pPr algn="r" defTabSz="944453" rtl="1">
              <a:lnSpc>
                <a:spcPct val="100000"/>
              </a:lnSpc>
              <a:spcAft>
                <a:spcPts val="826"/>
              </a:spcAft>
              <a:defRPr/>
            </a:pPr>
            <a:r>
              <a:rPr lang="ur-PK" sz="1400" dirty="0">
                <a:latin typeface="Jameel Noori Nastaleeq" panose="02000503000000020004" pitchFamily="2" charset="-78"/>
                <a:cs typeface="Jameel Noori Nastaleeq" panose="02000503000000020004" pitchFamily="2" charset="-78"/>
              </a:rPr>
              <a:t>رسول اللہ ﷺ نے اپنی زندگی کے آخری دور میں صحابۂ کرام ؓ سے فرمایا کہ:</a:t>
            </a:r>
          </a:p>
          <a:p>
            <a:pPr algn="r" defTabSz="944453" rtl="1">
              <a:lnSpc>
                <a:spcPct val="100000"/>
              </a:lnSpc>
              <a:spcAft>
                <a:spcPts val="826"/>
              </a:spcAft>
              <a:defRPr/>
            </a:pPr>
            <a:r>
              <a:rPr lang="ur-PK" sz="1400" dirty="0">
                <a:latin typeface="Jameel Noori Nastaleeq" panose="02000503000000020004" pitchFamily="2" charset="-78"/>
                <a:cs typeface="Jameel Noori Nastaleeq" panose="02000503000000020004" pitchFamily="2" charset="-78"/>
              </a:rPr>
              <a:t>میں تمھارے درمیان دوچیزیں چھوڑے جا رہا ہوں۔ تم ہر گز گمراہ نہیں ہوگے جب تک تم ان دونوں چیزوں کو پکڑے رہوگے اللہ کی کتاب اور میری سنت۔</a:t>
            </a:r>
          </a:p>
          <a:p>
            <a:pPr algn="r" defTabSz="944453" rtl="1">
              <a:lnSpc>
                <a:spcPct val="100000"/>
              </a:lnSpc>
              <a:spcAft>
                <a:spcPts val="826"/>
              </a:spcAft>
              <a:defRPr/>
            </a:pPr>
            <a:r>
              <a:rPr lang="ur-PK" sz="1400" dirty="0">
                <a:latin typeface="Jameel Noori Nastaleeq" panose="02000503000000020004" pitchFamily="2" charset="-78"/>
                <a:cs typeface="Jameel Noori Nastaleeq" panose="02000503000000020004" pitchFamily="2" charset="-78"/>
              </a:rPr>
              <a:t>کتاب یعنی قرآن پاک اور</a:t>
            </a:r>
          </a:p>
          <a:p>
            <a:pPr algn="r" defTabSz="944453" rtl="1">
              <a:lnSpc>
                <a:spcPct val="100000"/>
              </a:lnSpc>
              <a:spcAft>
                <a:spcPts val="826"/>
              </a:spcAft>
              <a:defRPr/>
            </a:pPr>
            <a:r>
              <a:rPr lang="ur-PK" sz="1400" dirty="0">
                <a:latin typeface="Jameel Noori Nastaleeq" panose="02000503000000020004" pitchFamily="2" charset="-78"/>
                <a:cs typeface="Jameel Noori Nastaleeq" panose="02000503000000020004" pitchFamily="2" charset="-78"/>
              </a:rPr>
              <a:t> حکمت نبی کریم ﷺ کی سنت اور سیرت یعنی طریقہ زندگی و عمل ہے </a:t>
            </a:r>
          </a:p>
          <a:p>
            <a:pPr algn="r" defTabSz="944453" rtl="1">
              <a:lnSpc>
                <a:spcPct val="100000"/>
              </a:lnSpc>
              <a:spcAft>
                <a:spcPts val="826"/>
              </a:spcAft>
              <a:defRPr/>
            </a:pPr>
            <a:r>
              <a:rPr lang="ur-PK" sz="1400" dirty="0">
                <a:latin typeface="Jameel Noori Nastaleeq" panose="02000503000000020004" pitchFamily="2" charset="-78"/>
                <a:cs typeface="Jameel Noori Nastaleeq" panose="02000503000000020004" pitchFamily="2" charset="-78"/>
              </a:rPr>
              <a:t>نبی ﷺ صرف آیات ہی سنانے پر اکتفا نہیں کرتے بلکہ ہر وقت اپنے قول اور عمل سے اور اپنی زندگی کے نمونے سے لوگوں کو کتاب الٰہی کا منشا سمجھا تےاور ان کو اس حکمت و دانائی کی تعلیم دیتے جو انبیاء کے سوا آج تک کسی نے نہیں دی۔ نبی کریمﷺ نصیحت کے ساتھ حکمت کو شامل رکھتے تھے ۔ آپ ﷺانسانی نفسیات کے بنیا دی اصولوں کو پیش نظر رکھتے تھے۔مختلف اوقات اور کیفیات میں انسانوں کو  طرز عمل اختیار کرنے میں رعایتیں دیں ۔انسانوں کے انداز فکر اور بعض کمزوریوں کا آپ  ﷺ خیال رکھتے تھے  اور دعوت دین پیش کرتے ہو ئے انسان کی فطرت کے بارے میں بنیا دی حقائق کو پیش نظر رکھتے تھے</a:t>
            </a:r>
          </a:p>
          <a:p>
            <a:pPr algn="r" defTabSz="944453" rtl="1">
              <a:lnSpc>
                <a:spcPct val="100000"/>
              </a:lnSpc>
              <a:spcAft>
                <a:spcPts val="826"/>
              </a:spcAft>
              <a:defRPr/>
            </a:pPr>
            <a:r>
              <a:rPr lang="ur-PK" sz="1400" dirty="0">
                <a:latin typeface="Jameel Noori Nastaleeq" panose="02000503000000020004" pitchFamily="2" charset="-78"/>
                <a:cs typeface="Jameel Noori Nastaleeq" panose="02000503000000020004" pitchFamily="2" charset="-78"/>
              </a:rPr>
              <a:t>"دانائی کے ساتھ مخا طب کی ذہنی سطح اورحالا ت کو سمجھ کر مو قع و محل کی مناسبت سے بات کرتے تھے ۔</a:t>
            </a:r>
          </a:p>
          <a:p>
            <a:pPr algn="r" defTabSz="944453" rtl="1">
              <a:lnSpc>
                <a:spcPct val="100000"/>
              </a:lnSpc>
              <a:spcAft>
                <a:spcPts val="826"/>
              </a:spcAft>
              <a:defRPr/>
            </a:pPr>
            <a:r>
              <a:rPr lang="ur-PK" sz="1400" dirty="0">
                <a:latin typeface="Jameel Noori Nastaleeq" panose="02000503000000020004" pitchFamily="2" charset="-78"/>
                <a:cs typeface="Jameel Noori Nastaleeq" panose="02000503000000020004" pitchFamily="2" charset="-78"/>
              </a:rPr>
              <a:t>ہر قسم کے لو گوں کو ایک ہی</a:t>
            </a:r>
            <a:r>
              <a:rPr lang="ur-PK" sz="1400" baseline="0" dirty="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لا ٹھی سے نہ ہانکتےتھے جس شخص یا گروہ سے سابقہ پیش آتا اس کے مرض کی تشخیص کر کے ایسے دلا ئل سے اس کا علا ج کرتے جو اس کے دل و دماغ کی گہرا ئیوں سے اس کے مرض کی جڑنکال دیتا۔نہایت سنجیدہ طریقے سے مخا طب کی ذہنیت کا لحا ظ رکھتے ہو ئے بات پیش کرتے "اسلوب تبلیغ میں ایسے طریقے اپناتے کہ لوگ ہمہ تن گوش رہیں کبھی آپ ﷺ کوئی بات  ذہن نشین کروانا چاہتے تو صحابہ کرام رضوان اللہ عنھم اجمعین  سے سوال فرماتے:مثلاً</a:t>
            </a:r>
          </a:p>
          <a:p>
            <a:pPr algn="r" defTabSz="944453" rtl="1">
              <a:lnSpc>
                <a:spcPct val="100000"/>
              </a:lnSpc>
              <a:spcAft>
                <a:spcPts val="826"/>
              </a:spcAft>
              <a:defRPr/>
            </a:pPr>
            <a:r>
              <a:rPr lang="ur-PK" sz="1400" dirty="0">
                <a:latin typeface="Attari_Quraan_Word" panose="02000000000000000000" pitchFamily="2" charset="-78"/>
                <a:cs typeface="Attari_Quraan_Word" panose="02000000000000000000" pitchFamily="2" charset="-78"/>
              </a:rPr>
              <a:t>("أتدرون ماالمفلس فينا)</a:t>
            </a:r>
            <a:r>
              <a:rPr lang="ur-PK" sz="1400" dirty="0">
                <a:latin typeface="Jameel Noori Nastaleeq" panose="02000503000000020004" pitchFamily="2" charset="-78"/>
                <a:cs typeface="Jameel Noori Nastaleeq" panose="02000503000000020004" pitchFamily="2" charset="-78"/>
              </a:rPr>
              <a:t>کیا تمھیں معلوم ہے ہم میں سے مفلس کون ہے</a:t>
            </a:r>
          </a:p>
          <a:p>
            <a:pPr algn="r" defTabSz="944453" rtl="1">
              <a:lnSpc>
                <a:spcPct val="100000"/>
              </a:lnSpc>
              <a:spcAft>
                <a:spcPts val="826"/>
              </a:spcAft>
              <a:defRPr/>
            </a:pPr>
            <a:r>
              <a:rPr lang="ur-PK" sz="1400" dirty="0">
                <a:latin typeface="Jameel Noori Nastaleeq" panose="02000503000000020004" pitchFamily="2" charset="-78"/>
                <a:cs typeface="Jameel Noori Nastaleeq" panose="02000503000000020004" pitchFamily="2" charset="-78"/>
              </a:rPr>
              <a:t>کبھی آپ صلی اللہ علیہ وسلم  فرماتے،کیا میں تمھیں کبیرہ گناہوں کے بارے میں نہ بتاؤں؟</a:t>
            </a:r>
          </a:p>
          <a:p>
            <a:pPr algn="r" defTabSz="944453" rtl="1">
              <a:lnSpc>
                <a:spcPct val="100000"/>
              </a:lnSpc>
              <a:spcAft>
                <a:spcPts val="826"/>
              </a:spcAft>
              <a:defRPr/>
            </a:pPr>
            <a:r>
              <a:rPr lang="ur-PK" sz="1400" dirty="0">
                <a:latin typeface="Jameel Noori Nastaleeq" panose="02000503000000020004" pitchFamily="2" charset="-78"/>
                <a:cs typeface="Jameel Noori Nastaleeq" panose="02000503000000020004" pitchFamily="2" charset="-78"/>
              </a:rPr>
              <a:t>ظاہر ہے صحابہؓ تو ایسی باتوں کے منتظر ہوا کرتے تھے۔آپﷺکے اس  انداز سے ان کا شوق طلب مزید بڑھ جاتا۔</a:t>
            </a:r>
          </a:p>
          <a:p>
            <a:pPr algn="r" defTabSz="944453" rtl="1">
              <a:lnSpc>
                <a:spcPct val="100000"/>
              </a:lnSpc>
              <a:spcAft>
                <a:spcPts val="826"/>
              </a:spcAft>
              <a:defRPr/>
            </a:pPr>
            <a:r>
              <a:rPr lang="ur-PK" sz="1400" dirty="0">
                <a:latin typeface="Jameel Noori Nastaleeq" panose="02000503000000020004" pitchFamily="2" charset="-78"/>
                <a:cs typeface="Jameel Noori Nastaleeq" panose="02000503000000020004" pitchFamily="2" charset="-78"/>
              </a:rPr>
              <a:t>بات اور عمل کی اہمیت زیادہ موثر طور پر ذہنوں میں بٹھانے کے لئے بعض اوقات یہ الفاظ استعمال فرماتے:</a:t>
            </a:r>
          </a:p>
          <a:p>
            <a:pPr algn="r" defTabSz="944453" rtl="1">
              <a:lnSpc>
                <a:spcPct val="100000"/>
              </a:lnSpc>
              <a:spcAft>
                <a:spcPts val="826"/>
              </a:spcAft>
              <a:defRPr/>
            </a:pPr>
            <a:r>
              <a:rPr lang="ur-PK" sz="1400" dirty="0">
                <a:latin typeface="Attari_Quraan_Word" panose="02000000000000000000" pitchFamily="2" charset="-78"/>
                <a:cs typeface="Attari_Quraan_Word" panose="02000000000000000000" pitchFamily="2" charset="-78"/>
              </a:rPr>
              <a:t>"( والذي نفس بيده)</a:t>
            </a:r>
            <a:r>
              <a:rPr lang="ur-PK" sz="1400" dirty="0">
                <a:latin typeface="Jameel Noori Nastaleeq" panose="02000503000000020004" pitchFamily="2" charset="-78"/>
                <a:cs typeface="Jameel Noori Nastaleeq" panose="02000503000000020004" pitchFamily="2" charset="-78"/>
              </a:rPr>
              <a:t>اس ذات کی قسم جس کے ہاتھ میں میری جان ہے</a:t>
            </a:r>
          </a:p>
          <a:p>
            <a:pPr algn="r" defTabSz="944453" rtl="1">
              <a:lnSpc>
                <a:spcPct val="100000"/>
              </a:lnSpc>
              <a:spcAft>
                <a:spcPts val="826"/>
              </a:spcAft>
              <a:defRPr/>
            </a:pPr>
            <a:r>
              <a:rPr lang="ur-PK" sz="1400" dirty="0">
                <a:latin typeface="Jameel Noori Nastaleeq" panose="02000503000000020004" pitchFamily="2" charset="-78"/>
                <a:cs typeface="Jameel Noori Nastaleeq" panose="02000503000000020004" pitchFamily="2" charset="-78"/>
              </a:rPr>
              <a:t>یا</a:t>
            </a:r>
            <a:r>
              <a:rPr lang="ur-PK" sz="1400" dirty="0">
                <a:latin typeface="Attari_Quraan_Word" panose="02000000000000000000" pitchFamily="2" charset="-78"/>
                <a:cs typeface="Attari_Quraan_Word" panose="02000000000000000000" pitchFamily="2" charset="-78"/>
              </a:rPr>
              <a:t>("والذي نفس محمد بيده)  </a:t>
            </a:r>
            <a:r>
              <a:rPr lang="ur-PK" sz="1400" dirty="0">
                <a:latin typeface="Jameel Noori Nastaleeq" panose="02000503000000020004" pitchFamily="2" charset="-78"/>
                <a:cs typeface="Jameel Noori Nastaleeq" panose="02000503000000020004" pitchFamily="2" charset="-78"/>
              </a:rPr>
              <a:t>اس ذات کی قسم جس کے قبضے میں محمدﷺ کی جان ہے</a:t>
            </a:r>
          </a:p>
          <a:p>
            <a:pPr algn="r" defTabSz="944453" rtl="1">
              <a:lnSpc>
                <a:spcPct val="100000"/>
              </a:lnSpc>
              <a:spcAft>
                <a:spcPts val="826"/>
              </a:spcAft>
              <a:defRPr/>
            </a:pPr>
            <a:r>
              <a:rPr lang="ur-PK" sz="1400" dirty="0">
                <a:latin typeface="Jameel Noori Nastaleeq" panose="02000503000000020004" pitchFamily="2" charset="-78"/>
                <a:cs typeface="Jameel Noori Nastaleeq" panose="02000503000000020004" pitchFamily="2" charset="-78"/>
              </a:rPr>
              <a:t>اس انداز گفتگو سے صحابہ ؓ کے اندر ایک مخصوص جذباتی کیفیت پیدا ہوجاتی۔</a:t>
            </a:r>
          </a:p>
          <a:p>
            <a:pPr algn="r" defTabSz="944453" rtl="1">
              <a:lnSpc>
                <a:spcPct val="100000"/>
              </a:lnSpc>
              <a:spcAft>
                <a:spcPts val="826"/>
              </a:spcAft>
              <a:defRPr/>
            </a:pPr>
            <a:r>
              <a:rPr lang="ur-PK" sz="1400" dirty="0">
                <a:latin typeface="Jameel Noori Nastaleeq" panose="02000503000000020004" pitchFamily="2" charset="-78"/>
                <a:cs typeface="Jameel Noori Nastaleeq" panose="02000503000000020004" pitchFamily="2" charset="-78"/>
              </a:rPr>
              <a:t>اہم اور بنیادی  تعلیمات کو ذہن نشین کروانے کے لئے یہ انداز اپناتے کہ بات کو نکات میں تقسیم فرمادیتے مثلاً ایک مسلمان کے دوسرے مسلمان پر پانچ حقوق ہیں۔ اور اس کے بعد اسلامی معاشرے کی پہچان کی حیثیت رکھنے والی تعلیمات کا ذکر فرمایا۔اسی طرح فرمایا:منافق کی تین علاما ت ہیں۔:"جب بات کرے تو جھوٹ بولے،جب وعدہ کرے تو وعدہ خلافی کرے۔جب امانت رکھی جائے تو اس میں خیانت کرے</a:t>
            </a:r>
          </a:p>
        </p:txBody>
      </p:sp>
      <p:sp>
        <p:nvSpPr>
          <p:cNvPr id="4" name="Slide Number Placeholder 3"/>
          <p:cNvSpPr>
            <a:spLocks noGrp="1"/>
          </p:cNvSpPr>
          <p:nvPr>
            <p:ph type="sldNum" sz="quarter" idx="10"/>
          </p:nvPr>
        </p:nvSpPr>
        <p:spPr/>
        <p:txBody>
          <a:bodyPr/>
          <a:lstStyle/>
          <a:p>
            <a:fld id="{004C26C5-9668-40A2-B4F6-6B38982FEE85}" type="slidenum">
              <a:rPr lang="en-US" smtClean="0"/>
              <a:t>7</a:t>
            </a:fld>
            <a:endParaRPr lang="en-US"/>
          </a:p>
        </p:txBody>
      </p:sp>
      <p:sp>
        <p:nvSpPr>
          <p:cNvPr id="5" name="Date Placeholder 4"/>
          <p:cNvSpPr>
            <a:spLocks noGrp="1"/>
          </p:cNvSpPr>
          <p:nvPr>
            <p:ph type="dt" idx="11"/>
          </p:nvPr>
        </p:nvSpPr>
        <p:spPr/>
        <p:txBody>
          <a:bodyPr/>
          <a:lstStyle/>
          <a:p>
            <a:fld id="{02785F53-65D2-49A3-AC1F-53BBD3127FD8}" type="datetime1">
              <a:rPr lang="en-US" smtClean="0"/>
              <a:t>3/11/2020</a:t>
            </a:fld>
            <a:endParaRPr lang="en-US"/>
          </a:p>
        </p:txBody>
      </p:sp>
    </p:spTree>
    <p:extLst>
      <p:ext uri="{BB962C8B-B14F-4D97-AF65-F5344CB8AC3E}">
        <p14:creationId xmlns:p14="http://schemas.microsoft.com/office/powerpoint/2010/main" val="651211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184275"/>
            <a:ext cx="5684837" cy="3198813"/>
          </a:xfrm>
        </p:spPr>
      </p:sp>
      <p:sp>
        <p:nvSpPr>
          <p:cNvPr id="3" name="Notes Placeholder 2"/>
          <p:cNvSpPr>
            <a:spLocks noGrp="1"/>
          </p:cNvSpPr>
          <p:nvPr>
            <p:ph type="body" idx="1"/>
          </p:nvPr>
        </p:nvSpPr>
        <p:spPr/>
        <p:txBody>
          <a:bodyPr/>
          <a:lstStyle/>
          <a:p>
            <a:pPr algn="r" rtl="1"/>
            <a:r>
              <a:rPr lang="ur-PK" sz="1400" b="1" dirty="0">
                <a:latin typeface="Jameel Noori Nastaleeq" panose="02000503000000020004" pitchFamily="2" charset="-78"/>
                <a:cs typeface="Jameel Noori Nastaleeq" panose="02000503000000020004" pitchFamily="2" charset="-78"/>
              </a:rPr>
              <a:t>اور (اس رسول کی بعثت) اُن دوسرے لوگوں کے لیے بھی ہے جو ابھی اُن سے نہیں ملے ہیں (</a:t>
            </a:r>
            <a:r>
              <a:rPr lang="ur-PK" sz="1400" b="1" dirty="0">
                <a:latin typeface="Jameel Noori Nastaleeq" panose="02000503000000020004" pitchFamily="2" charset="-78"/>
                <a:cs typeface="Jameel Noori Nastaleeq" panose="02000503000000020004" pitchFamily="2" charset="-78"/>
                <a:hlinkClick r:id="rId3"/>
              </a:rPr>
              <a:t>3</a:t>
            </a:r>
            <a:r>
              <a:rPr lang="ur-PK" sz="1400" b="1" dirty="0">
                <a:latin typeface="Jameel Noori Nastaleeq" panose="02000503000000020004" pitchFamily="2" charset="-78"/>
                <a:cs typeface="Jameel Noori Nastaleeq" panose="02000503000000020004" pitchFamily="2" charset="-78"/>
              </a:rPr>
              <a:t>)</a:t>
            </a:r>
          </a:p>
          <a:p>
            <a:pPr algn="r" rtl="1"/>
            <a:r>
              <a:rPr lang="ur-PK" sz="1400" dirty="0">
                <a:latin typeface="Jameel Noori Nastaleeq" panose="02000503000000020004" pitchFamily="2" charset="-78"/>
                <a:cs typeface="Jameel Noori Nastaleeq" panose="02000503000000020004" pitchFamily="2" charset="-78"/>
              </a:rPr>
              <a:t>اس آیت میں ختم نبوت کا ثبوت بھی ہے </a:t>
            </a:r>
          </a:p>
          <a:p>
            <a:pPr algn="r" rtl="1"/>
            <a:r>
              <a:rPr lang="ur-PK" sz="1400" dirty="0">
                <a:latin typeface="Jameel Noori Nastaleeq" panose="02000503000000020004" pitchFamily="2" charset="-78"/>
                <a:cs typeface="Jameel Noori Nastaleeq" panose="02000503000000020004" pitchFamily="2" charset="-78"/>
              </a:rPr>
              <a:t>یعنی محمد صلی اللہ علیہ و سلم کی رسالت صرف عرب قوم تک محدود نہیں ہے بلکہ دنیا بھر کی ان دوسری قوموں اور نسلوں کے لیے بھی ہے۔ وہ دوسرے لوگ دنیا کی غیر اسرائیلی قوموں میں سے ہوں گے۔ </a:t>
            </a:r>
          </a:p>
          <a:p>
            <a:pPr algn="r" rtl="1"/>
            <a:r>
              <a:rPr lang="ur-PK" sz="1400" dirty="0">
                <a:latin typeface="Jameel Noori Nastaleeq" panose="02000503000000020004" pitchFamily="2" charset="-78"/>
                <a:cs typeface="Jameel Noori Nastaleeq" panose="02000503000000020004" pitchFamily="2" charset="-78"/>
              </a:rPr>
              <a:t>دوسرا مطلب یہ کہ محمد صلی اللہ علیہ و سلم کو ماننے والی نسلیں  </a:t>
            </a:r>
            <a:r>
              <a:rPr lang="ur-PK" sz="1400" dirty="0">
                <a:solidFill>
                  <a:prstClr val="black"/>
                </a:solidFill>
                <a:latin typeface="Jameel Noori Nastaleeq" panose="02000503000000020004" pitchFamily="2" charset="-78"/>
                <a:cs typeface="Jameel Noori Nastaleeq" panose="02000503000000020004" pitchFamily="2" charset="-78"/>
              </a:rPr>
              <a:t>جو ابھی دنیا میں نہیں آئی ہیں مگر آگے قیامت تک آنے والی ہیں</a:t>
            </a:r>
            <a:r>
              <a:rPr lang="ur-PK" sz="1400" dirty="0">
                <a:latin typeface="Jameel Noori Nastaleeq" panose="02000503000000020004" pitchFamily="2" charset="-78"/>
                <a:cs typeface="Jameel Noori Nastaleeq" panose="02000503000000020004" pitchFamily="2" charset="-78"/>
              </a:rPr>
              <a:t> بعد میں آ کر شامل ہو جائیں گی ۔ اس طرح یہ آیت ان آیات میں سے  ہے جن میں وضاحت کی گئی ہے کہ رسول اللہ ﷺکی بعثت تمام نوع انسانی کی طرف ہے اور ابد تک کے لیے ہے۔ قرآن مجید کے دوسرے مقامات جہاں اس مضمون کی صراحت کی گئی ہے ، حسب ذیل ہیں: الانعام، آیت 19۔ الاعراف، 158۔ الانبیاء، 107۔ الفرقان، 1۔ سبا، 28 </a:t>
            </a:r>
          </a:p>
          <a:p>
            <a:pPr algn="r" rtl="1"/>
            <a:r>
              <a:rPr lang="ar-SA" sz="1400" kern="1200" dirty="0">
                <a:solidFill>
                  <a:schemeClr val="tx1"/>
                </a:solidFill>
                <a:effectLst/>
                <a:latin typeface="Jameel Noori Nastaleeq" panose="02000503000000020004" pitchFamily="2" charset="-78"/>
                <a:ea typeface="+mn-ea"/>
                <a:cs typeface="Jameel Noori Nastaleeq" panose="02000503000000020004" pitchFamily="2" charset="-78"/>
              </a:rPr>
              <a:t>یہ مذہبی، اخلاقی، سماجی انقلاب صرف اصحاب رسول صلی الله علیہ وسلم تک محدود نہیں ہے بلکہ اس انقلاب نے رہتی دنیا تک تبدیلیاں لاتے رہنا ہے کیونکہ رسول الله صلی الله علیہ وسلم آخری نبی ہیں اور جو لوگ ان سے ذاتی طور پر نہ مل سکے اور نہ ان کے اصحاب سے، ان تک قرآن ضرور پہنچتا رہے گا اور وہ اسی تبدیلی سے گزریں گے جن پہلے والے  لوگ  گزرے.</a:t>
            </a:r>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۔ہمیں بھی اس تبدیلی کے عمل سے گزرنا ہو گا ۔</a:t>
            </a:r>
            <a:endParaRPr lang="ur-PK" sz="1400" dirty="0">
              <a:latin typeface="Jameel Noori Nastaleeq" panose="02000503000000020004" pitchFamily="2" charset="-78"/>
              <a:cs typeface="Jameel Noori Nastaleeq" panose="02000503000000020004" pitchFamily="2" charset="-78"/>
            </a:endParaRPr>
          </a:p>
          <a:p>
            <a:pPr algn="r" rtl="1"/>
            <a:r>
              <a:rPr lang="ur-PK" sz="1400" b="1" dirty="0">
                <a:latin typeface="Jameel Noori Nastaleeq" panose="02000503000000020004" pitchFamily="2" charset="-78"/>
                <a:cs typeface="Jameel Noori Nastaleeq" panose="02000503000000020004" pitchFamily="2" charset="-78"/>
              </a:rPr>
              <a:t>نبوت  کا سلسلہ کیوں ختم ہوا؟ </a:t>
            </a:r>
            <a:r>
              <a:rPr lang="ur-PK" sz="1400" dirty="0">
                <a:latin typeface="Jameel Noori Nastaleeq" panose="02000503000000020004" pitchFamily="2" charset="-78"/>
                <a:cs typeface="Jameel Noori Nastaleeq" panose="02000503000000020004" pitchFamily="2" charset="-78"/>
              </a:rPr>
              <a:t>مسلمانوں کا عقیدہ ہے کہ حضور نبی کریم صلی اللہ علیہ و آلہ وسلم روئے زمین کی ہر قوم اور ہر انسانی طبقے کی طرف رسول بنا کر بھیجے گئے ہیں اور آپ کی لائی ہوئی کتاب قرآن مجید تمام آسمانی کتب کے احکام منسوخ کرنے والی اور آئندہ کے لیے تمام معاملات کے احکام و قوانین میں جامع و مانع ہے۔ قرآن کریم تکمیل دین کااعلان کرتا ہے۔ گویا انسانیت اپنی معراج کو پہنچ چکی ہے اور قرآن کریم انتہائی عروج پر پہنچانے کا ذریعہ ہے۔ اس کے بعد کسی دوسری کتاب کی ضرورت ہے، نہ کسی نئے نبی کی حاجت۔ چنانچہ امت محمدیہ کا یہ بنیادی عقیدہ ہے کہ آپ کے بعد اب کوئی نبی نہیں آئے گا۔ انسانیت کے سفر حیات میں وہ منزل آ پہنچی ہے کہ جب اس کا ذہن بالغ ہو گیا ہے اور اسے وہ مکمل ترین ضابطہ حیات دے دیا گیا، جس کے بعد اب اسے نہ کسی قانون کی احتیاج باقی رہی نہ کسی نئے پیغامبر کی تلاش۔آپ ﷺسلسلہ نبوت اور رسالت کی آخری کڑی ہیں۔</a:t>
            </a:r>
          </a:p>
          <a:p>
            <a:pPr algn="r" rtl="1"/>
            <a:r>
              <a:rPr lang="ur-PK" sz="1400" dirty="0">
                <a:latin typeface="Jameel Noori Nastaleeq" panose="02000503000000020004" pitchFamily="2" charset="-78"/>
                <a:cs typeface="Jameel Noori Nastaleeq" panose="02000503000000020004" pitchFamily="2" charset="-78"/>
              </a:rPr>
              <a:t>حضور نبی اکرم صلی اللہ علیہ وآلہ وسلم نے فرمایا : مجھے ایسی پانچ چیزیں عطا کی گئی ہیں جو مجھ سے پہلے کسی نبی کو نہیں دی گئیں اور میں انہیں فخریہ بیان نہیں کرتا : مجھے تمام لوگوں سرخ و سیاہ کی طرف مبعوث کیا گیا ہے، ایک ماہ کی مسافت تک رعب سے میری مدد فرمائی گئی، میرے لئے اموال غنیمت حلال کر دیئے گئے جو مجھ سے پہلے کسی کے لئے حلال نہ تھے، اور میرے لئے تمام روئے زمین مسجد اور پاک کرنیوالی (جائے تیمم) بنا دی گئی، اور مجھے شفاعت عطا کی گئی ہے، پس میں نے اسے اپنی امت کے لیے مؤخر کر دیا تو وہ ہر اس شخص کے لیے ہو گی جو اﷲ کے ساتھ کسی کو شریک نہ ٹھہراتا ہو۔‘‘ ۔۔امام شافعی ؒ</a:t>
            </a:r>
          </a:p>
          <a:p>
            <a:pPr algn="r" rtl="1"/>
            <a:r>
              <a:rPr lang="ur-PK" sz="1400" b="1" dirty="0">
                <a:latin typeface="Jameel Noori Nastaleeq" panose="02000503000000020004" pitchFamily="2" charset="-78"/>
                <a:cs typeface="Jameel Noori Nastaleeq" panose="02000503000000020004" pitchFamily="2" charset="-78"/>
              </a:rPr>
              <a:t>یہ بات کہ نبی صلی اللہ علیہ و سلم صرف اپنے ملک یا اپنے زمانے کے لیے نہیں بلکہ قیامت تک پوری نوع بشری کے لیے مبعوث فرمائے گئے ہیں،قرآن مجید میں متعدد مقامات پر بیان کی گئی ہے۔ مثلاً:</a:t>
            </a:r>
          </a:p>
          <a:p>
            <a:pPr marL="290408" indent="-290408" algn="r" rtl="1">
              <a:buFont typeface="Arial" panose="020B0604020202020204" pitchFamily="34" charset="0"/>
              <a:buChar char="•"/>
            </a:pPr>
            <a:r>
              <a:rPr lang="ur-PK" sz="1400" dirty="0">
                <a:latin typeface="Attari_Quraan_Word" panose="02000000000000000000" pitchFamily="2" charset="-78"/>
                <a:cs typeface="Attari_Quraan_Word" panose="02000000000000000000" pitchFamily="2" charset="-78"/>
              </a:rPr>
              <a:t>وَاُحِیَ اِلَیَّ ھٰذَاالقرآنُ لِاُنْذِرَ کُم بِہ وَمَنْ بَلَغَ (الانعام 197)</a:t>
            </a:r>
            <a:br>
              <a:rPr lang="ur-PK" sz="1400" dirty="0">
                <a:latin typeface="Jameel Noori Nastaleeq" panose="02000503000000020004" pitchFamily="2" charset="-78"/>
                <a:cs typeface="Jameel Noori Nastaleeq" panose="02000503000000020004" pitchFamily="2" charset="-78"/>
              </a:rPr>
            </a:br>
            <a:r>
              <a:rPr lang="ur-PK" sz="1400" dirty="0">
                <a:latin typeface="Jameel Noori Nastaleeq" panose="02000503000000020004" pitchFamily="2" charset="-78"/>
                <a:cs typeface="Jameel Noori Nastaleeq" panose="02000503000000020004" pitchFamily="2" charset="-78"/>
              </a:rPr>
              <a:t>اور میری طرف یہ قرآن وحی کیا گیا ہے تاکہ اس کے ذریعہ سے میں تم کو متنبہ کروں اور ہر اس شخص کو جسے یہ پہنچے۔ </a:t>
            </a:r>
          </a:p>
          <a:p>
            <a:pPr marL="290408" indent="-290408" algn="r" rtl="1">
              <a:buFont typeface="Arial" panose="020B0604020202020204" pitchFamily="34" charset="0"/>
              <a:buChar char="•"/>
            </a:pPr>
            <a:r>
              <a:rPr lang="ur-PK" sz="1400" dirty="0">
                <a:latin typeface="Attari_Quraan_Word" panose="02000000000000000000" pitchFamily="2" charset="-78"/>
                <a:cs typeface="Attari_Quraan_Word" panose="02000000000000000000" pitchFamily="2" charset="-78"/>
              </a:rPr>
              <a:t>قُلْ یٰٓاَیُّھَاالنَّاسُ اِنِّیْ رَسُوْلُ اللہِ اِلَیْکُمْ جَمِیْعاً (الاعراف۔ 158)</a:t>
            </a:r>
            <a:br>
              <a:rPr lang="ur-PK" sz="1400" dirty="0">
                <a:latin typeface="Jameel Noori Nastaleeq" panose="02000503000000020004" pitchFamily="2" charset="-78"/>
                <a:cs typeface="Jameel Noori Nastaleeq" panose="02000503000000020004" pitchFamily="2" charset="-78"/>
              </a:rPr>
            </a:br>
            <a:r>
              <a:rPr lang="ur-PK" sz="1400" dirty="0">
                <a:latin typeface="Jameel Noori Nastaleeq" panose="02000503000000020004" pitchFamily="2" charset="-78"/>
                <a:cs typeface="Jameel Noori Nastaleeq" panose="02000503000000020004" pitchFamily="2" charset="-78"/>
              </a:rPr>
              <a:t>اے نبی کہ دو اے انسانوں، میں تم سب کی طرف اللہ کا رسول ہوں۔ </a:t>
            </a:r>
          </a:p>
          <a:p>
            <a:pPr marL="290408" indent="-290408" algn="r" rtl="1">
              <a:buFont typeface="Arial" panose="020B0604020202020204" pitchFamily="34" charset="0"/>
              <a:buChar char="•"/>
            </a:pPr>
            <a:r>
              <a:rPr lang="ur-PK" sz="1400" dirty="0">
                <a:latin typeface="Attari_Quraan_Word" panose="02000000000000000000" pitchFamily="2" charset="-78"/>
                <a:cs typeface="Attari_Quraan_Word" panose="02000000000000000000" pitchFamily="2" charset="-78"/>
              </a:rPr>
              <a:t>وَمَااَرْسَلْنٰکَ اِلَّا رَحْمَۃلِّلعٰلَمِیْنَ(الانبیاء۔107)</a:t>
            </a:r>
            <a:br>
              <a:rPr lang="ur-PK" sz="1400" dirty="0">
                <a:latin typeface="Jameel Noori Nastaleeq" panose="02000503000000020004" pitchFamily="2" charset="-78"/>
                <a:cs typeface="Jameel Noori Nastaleeq" panose="02000503000000020004" pitchFamily="2" charset="-78"/>
              </a:rPr>
            </a:br>
            <a:r>
              <a:rPr lang="ur-PK" sz="1400" dirty="0">
                <a:latin typeface="Jameel Noori Nastaleeq" panose="02000503000000020004" pitchFamily="2" charset="-78"/>
                <a:cs typeface="Jameel Noori Nastaleeq" panose="02000503000000020004" pitchFamily="2" charset="-78"/>
              </a:rPr>
              <a:t>اور اے نبی، ہم نے نہیں بھیجا تم کو مگر تمام ایمان والوں کے لیے رحمت کے طور پر۔</a:t>
            </a:r>
          </a:p>
          <a:p>
            <a:pPr marL="290408" indent="-290408" algn="r" rtl="1">
              <a:buFont typeface="Arial" panose="020B0604020202020204" pitchFamily="34" charset="0"/>
              <a:buChar char="•"/>
            </a:pPr>
            <a:r>
              <a:rPr lang="ur-PK" sz="1400" dirty="0">
                <a:latin typeface="Attari_Quraan_Word" panose="02000000000000000000" pitchFamily="2" charset="-78"/>
                <a:cs typeface="Attari_Quraan_Word" panose="02000000000000000000" pitchFamily="2" charset="-78"/>
              </a:rPr>
              <a:t>تَبٰرَ کَ الَّذِیْ نَذَّلَالْفُرْقَانَ عَلیٰ عَبْدِہ لِیَکُنَ لِلْعَا لَمِیْنَ نَذِیْراً۔(الفرقان۔1)</a:t>
            </a:r>
            <a:br>
              <a:rPr lang="ur-PK" sz="1400" dirty="0">
                <a:latin typeface="Jameel Noori Nastaleeq" panose="02000503000000020004" pitchFamily="2" charset="-78"/>
                <a:cs typeface="Jameel Noori Nastaleeq" panose="02000503000000020004" pitchFamily="2" charset="-78"/>
              </a:rPr>
            </a:br>
            <a:r>
              <a:rPr lang="ur-PK" sz="1400" dirty="0">
                <a:latin typeface="Jameel Noori Nastaleeq" panose="02000503000000020004" pitchFamily="2" charset="-78"/>
                <a:cs typeface="Jameel Noori Nastaleeq" panose="02000503000000020004" pitchFamily="2" charset="-78"/>
              </a:rPr>
              <a:t>بڑی برکت والا ہے وہ جس نے اپنے بندے پر فرقان نازل کیا تاکہ وہ تمام جہان والوں کے لیے متنبہ کرنے والا ہو۔ </a:t>
            </a:r>
          </a:p>
          <a:p>
            <a:pPr algn="r" rtl="1"/>
            <a:r>
              <a:rPr lang="ur-PK" sz="1400" b="1" dirty="0">
                <a:latin typeface="Jameel Noori Nastaleeq" panose="02000503000000020004" pitchFamily="2" charset="-78"/>
                <a:cs typeface="Jameel Noori Nastaleeq" panose="02000503000000020004" pitchFamily="2" charset="-78"/>
              </a:rPr>
              <a:t>یہی مضمون نبی صلی اللہ علیہ و سلم نے خود بھی بہت سے احادیث میں مختلف طریقوں سے بیان فرمایا ہے۔ مثلاً:</a:t>
            </a:r>
          </a:p>
          <a:p>
            <a:pPr marL="290408" indent="-290408" algn="r" rtl="1">
              <a:buFont typeface="Wingdings" panose="05000000000000000000" pitchFamily="2" charset="2"/>
              <a:buChar char="q"/>
            </a:pPr>
            <a:r>
              <a:rPr lang="ur-PK" sz="1400" dirty="0">
                <a:latin typeface="Attari_Quraan_Word" panose="02000000000000000000" pitchFamily="2" charset="-78"/>
                <a:cs typeface="Attari_Quraan_Word" panose="02000000000000000000" pitchFamily="2" charset="-78"/>
              </a:rPr>
              <a:t>بُعِثْتُ اِلَی الْاَحْمَرِوَلْاَسْوَدِ (مسند احمد، مرویات ابو موسیٰ اشعریؓ)</a:t>
            </a:r>
            <a:br>
              <a:rPr lang="ur-PK" sz="1400" dirty="0">
                <a:latin typeface="Jameel Noori Nastaleeq" panose="02000503000000020004" pitchFamily="2" charset="-78"/>
                <a:cs typeface="Jameel Noori Nastaleeq" panose="02000503000000020004" pitchFamily="2" charset="-78"/>
              </a:rPr>
            </a:br>
            <a:r>
              <a:rPr lang="ur-PK" sz="1400" dirty="0">
                <a:latin typeface="Jameel Noori Nastaleeq" panose="02000503000000020004" pitchFamily="2" charset="-78"/>
                <a:cs typeface="Jameel Noori Nastaleeq" panose="02000503000000020004" pitchFamily="2" charset="-78"/>
              </a:rPr>
              <a:t>میں کالے اور گورے سب کی طرف بھیجا گیا ہوں۔ </a:t>
            </a:r>
          </a:p>
          <a:p>
            <a:pPr marL="290408" indent="-290408" algn="r" rtl="1">
              <a:buFont typeface="Wingdings" panose="05000000000000000000" pitchFamily="2" charset="2"/>
              <a:buChar char="q"/>
            </a:pPr>
            <a:r>
              <a:rPr lang="ur-PK" sz="1400" dirty="0">
                <a:latin typeface="Attari_Quraan_Word" panose="02000000000000000000" pitchFamily="2" charset="-78"/>
                <a:cs typeface="Attari_Quraan_Word" panose="02000000000000000000" pitchFamily="2" charset="-78"/>
              </a:rPr>
              <a:t>امّا انا فا رسلتُ الی الناس کلھم عامۃ وکان من قبلی انما یُرْسَلُ الیٰ قومہ(مسند احمد، )</a:t>
            </a:r>
          </a:p>
          <a:p>
            <a:pPr algn="r" rtl="1"/>
            <a:r>
              <a:rPr lang="ur-PK" sz="1400" dirty="0">
                <a:latin typeface="Jameel Noori Nastaleeq" panose="02000503000000020004" pitchFamily="2" charset="-78"/>
                <a:cs typeface="Jameel Noori Nastaleeq" panose="02000503000000020004" pitchFamily="2" charset="-78"/>
              </a:rPr>
              <a:t>	"میں عمومیت کے ساتھ تمام انسانوں کی طرف بھیجا گیا ہوں۔ حالانکہ مجھ سے پہلے جو نبی بھی گزرا 	ہے وہ اپنی قوم کی طرف بھیجا جاتا تھا۔" </a:t>
            </a:r>
          </a:p>
          <a:p>
            <a:pPr marL="290408" indent="-290408" algn="r" rtl="1">
              <a:buFont typeface="Wingdings" panose="05000000000000000000" pitchFamily="2" charset="2"/>
              <a:buChar char="q"/>
            </a:pPr>
            <a:r>
              <a:rPr lang="ur-PK" sz="1400" dirty="0">
                <a:latin typeface="Attari_Quraan_Word" panose="02000000000000000000" pitchFamily="2" charset="-78"/>
                <a:cs typeface="Attari_Quraan_Word" panose="02000000000000000000" pitchFamily="2" charset="-78"/>
              </a:rPr>
              <a:t>وکان النبی یبعث الیٰ قومہ خاصۃ وبعثت الی الناس عامۃ(بخاری و مسلم، من حدیث جابر بن عبداللہ)</a:t>
            </a:r>
            <a:br>
              <a:rPr lang="ur-PK" sz="1400" dirty="0">
                <a:latin typeface="Jameel Noori Nastaleeq" panose="02000503000000020004" pitchFamily="2" charset="-78"/>
                <a:cs typeface="Jameel Noori Nastaleeq" panose="02000503000000020004" pitchFamily="2" charset="-78"/>
              </a:rPr>
            </a:br>
            <a:r>
              <a:rPr lang="ur-PK" sz="1400" dirty="0">
                <a:latin typeface="Jameel Noori Nastaleeq" panose="02000503000000020004" pitchFamily="2" charset="-78"/>
                <a:cs typeface="Jameel Noori Nastaleeq" panose="02000503000000020004" pitchFamily="2" charset="-78"/>
              </a:rPr>
              <a:t>پہلے ہر نبی خاص اپنی قوم کی طرف مبعوث ہوتا تھا اور میں تمام انسانوں کے لیے مبعوث ہوا ہوں۔ </a:t>
            </a:r>
          </a:p>
          <a:p>
            <a:pPr marL="290408" indent="-290408" algn="r" rtl="1">
              <a:buFont typeface="Wingdings" panose="05000000000000000000" pitchFamily="2" charset="2"/>
              <a:buChar char="q"/>
            </a:pPr>
            <a:r>
              <a:rPr lang="ur-PK" sz="1400" dirty="0">
                <a:latin typeface="Attari_Quraan_Word" panose="02000000000000000000" pitchFamily="2" charset="-78"/>
                <a:cs typeface="Attari_Quraan_Word" panose="02000000000000000000" pitchFamily="2" charset="-78"/>
              </a:rPr>
              <a:t>بعثت انا والساعۃ کھتین یعنی اصبعین۔(بخاری و مسلم)"</a:t>
            </a:r>
          </a:p>
          <a:p>
            <a:pPr algn="r" rtl="1"/>
            <a:r>
              <a:rPr lang="ur-PK" sz="1400" dirty="0">
                <a:latin typeface="Jameel Noori Nastaleeq" panose="02000503000000020004" pitchFamily="2" charset="-78"/>
                <a:cs typeface="Jameel Noori Nastaleeq" panose="02000503000000020004" pitchFamily="2" charset="-78"/>
              </a:rPr>
              <a:t>        "میری بعثت اور قیامت اس طرح ہیں، یہ فرماتے ہوئے نبی صلی اللہ علیہ و سلم نے اپنی دو انگلیاں اٹھائیں"۔</a:t>
            </a:r>
            <a:br>
              <a:rPr lang="ur-PK" sz="1400" dirty="0">
                <a:latin typeface="Jameel Noori Nastaleeq" panose="02000503000000020004" pitchFamily="2" charset="-78"/>
                <a:cs typeface="Jameel Noori Nastaleeq" panose="02000503000000020004" pitchFamily="2" charset="-78"/>
              </a:rPr>
            </a:br>
            <a:r>
              <a:rPr lang="ur-PK" sz="1400" dirty="0">
                <a:latin typeface="Jameel Noori Nastaleeq" panose="02000503000000020004" pitchFamily="2" charset="-78"/>
                <a:cs typeface="Jameel Noori Nastaleeq" panose="02000503000000020004" pitchFamily="2" charset="-78"/>
              </a:rPr>
              <a:t>مطلب یہ تھا کہ جس طرح ان دو انگلیوں کے درمیان کوئی تیسری انگلی حائل نہیں ہے اسی طرح میرے اور قیامت کے درمیان بھی کوئی نبوت نہیں ہے۔ میرے بعد بس قیامت ہی ہے اور قیامت تک میں ہی نبی رہنے والا ہوں۔ </a:t>
            </a:r>
          </a:p>
          <a:p>
            <a:pPr algn="ctr" rtl="1"/>
            <a:r>
              <a:rPr lang="ur-PK" sz="1400" dirty="0">
                <a:solidFill>
                  <a:srgbClr val="847956"/>
                </a:solidFill>
                <a:latin typeface="Attari_Quraan_Word" panose="02000000000000000000" pitchFamily="2" charset="-78"/>
                <a:cs typeface="Attari_Quraan_Word" panose="02000000000000000000" pitchFamily="2" charset="-78"/>
              </a:rPr>
              <a:t>مَّا كَانَ مُحَمَّدٌ أَبَا أَحَدٍ مِّن رِّجَالِكُمْ </a:t>
            </a:r>
            <a:r>
              <a:rPr lang="ur-PK" sz="1400" dirty="0">
                <a:solidFill>
                  <a:srgbClr val="146705"/>
                </a:solidFill>
                <a:latin typeface="Attari_Quraan_Word" panose="02000000000000000000" pitchFamily="2" charset="-78"/>
                <a:cs typeface="Attari_Quraan_Word" panose="02000000000000000000" pitchFamily="2" charset="-78"/>
              </a:rPr>
              <a:t>وَلَـٰكِن رَّسُولَ اللَّـهِ وَخَاتَمَ النَّبِيِّينَ ۗ</a:t>
            </a:r>
            <a:r>
              <a:rPr lang="ur-PK" sz="1400" dirty="0">
                <a:solidFill>
                  <a:srgbClr val="847956"/>
                </a:solidFill>
                <a:latin typeface="Attari_Quraan_Word" panose="02000000000000000000" pitchFamily="2" charset="-78"/>
                <a:cs typeface="Attari_Quraan_Word" panose="02000000000000000000" pitchFamily="2" charset="-78"/>
              </a:rPr>
              <a:t> ۔۔۔۔۔۔ </a:t>
            </a:r>
            <a:endParaRPr lang="en-US" sz="1400" dirty="0">
              <a:latin typeface="Attari_Quraan_Word" panose="02000000000000000000" pitchFamily="2" charset="-78"/>
              <a:ea typeface="Times New Roman" panose="02020603050405020304" pitchFamily="18" charset="0"/>
              <a:cs typeface="Attari_Quraan_Word" panose="02000000000000000000" pitchFamily="2" charset="-78"/>
            </a:endParaRPr>
          </a:p>
          <a:p>
            <a:pPr algn="ctr" rtl="1"/>
            <a:r>
              <a:rPr lang="ur-PK" sz="1400" dirty="0">
                <a:solidFill>
                  <a:srgbClr val="000000"/>
                </a:solidFill>
                <a:latin typeface="Jameel Noori Nastaleeq" panose="02000503000000020004" pitchFamily="2" charset="-78"/>
                <a:cs typeface="Jameel Noori Nastaleeq" panose="02000503000000020004" pitchFamily="2" charset="-78"/>
              </a:rPr>
              <a:t>(لوگو) محمدؐ تمہارے مَردوں میں سے کسی کے باپ نہیں ہیں، </a:t>
            </a:r>
            <a:r>
              <a:rPr lang="ur-PK" sz="1400" dirty="0">
                <a:solidFill>
                  <a:srgbClr val="0E4C04"/>
                </a:solidFill>
                <a:latin typeface="Jameel Noori Nastaleeq" panose="02000503000000020004" pitchFamily="2" charset="-78"/>
                <a:cs typeface="Jameel Noori Nastaleeq" panose="02000503000000020004" pitchFamily="2" charset="-78"/>
              </a:rPr>
              <a:t>مگر وہ اللہ کے رسول اور خاتم النبیین ہیں،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a:t>
            </a:r>
            <a:r>
              <a:rPr lang="ur-PK" sz="1400" dirty="0">
                <a:solidFill>
                  <a:srgbClr val="1A1A14"/>
                </a:solidFill>
                <a:latin typeface="Jameel Noori Nastaleeq" panose="02000503000000020004" pitchFamily="2" charset="-78"/>
                <a:cs typeface="Jameel Noori Nastaleeq" panose="02000503000000020004" pitchFamily="2" charset="-78"/>
              </a:rPr>
              <a:t>سورة الأحزاب</a:t>
            </a:r>
            <a:r>
              <a:rPr lang="en-US" sz="1400" dirty="0">
                <a:solidFill>
                  <a:srgbClr val="1A1A14"/>
                </a:solidFill>
                <a:latin typeface="Jameel Noori Nastaleeq" panose="02000503000000020004" pitchFamily="2" charset="-78"/>
                <a:cs typeface="Jameel Noori Nastaleeq" panose="02000503000000020004" pitchFamily="2" charset="-78"/>
              </a:rPr>
              <a:t>40</a:t>
            </a:r>
            <a:r>
              <a:rPr lang="ar-SA" sz="1400" dirty="0">
                <a:solidFill>
                  <a:srgbClr val="1A1A14"/>
                </a:solidFill>
                <a:latin typeface="Jameel Noori Nastaleeq" panose="02000503000000020004" pitchFamily="2" charset="-78"/>
                <a:cs typeface="Jameel Noori Nastaleeq" panose="02000503000000020004" pitchFamily="2" charset="-78"/>
              </a:rPr>
              <a:t>)</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r>
              <a:rPr lang="ur-PK" sz="1400" dirty="0">
                <a:solidFill>
                  <a:srgbClr val="000000"/>
                </a:solidFill>
                <a:latin typeface="Jameel Noori Nastaleeq" panose="02000503000000020004" pitchFamily="2" charset="-78"/>
                <a:cs typeface="Jameel Noori Nastaleeq" panose="02000503000000020004" pitchFamily="2" charset="-78"/>
              </a:rPr>
              <a:t>قادیانی  ختم نبوت  کو نہیں مانتے وہ اس آیت سے یہ معنی لیتے ہیں کہ۔۔خاتم النبین کے معنی یہ ہیں کہ آپ ﷺ کی مہر کے بغیر کسی کی نبوت کی تصدیق نہیں ہو سکتی جب مہر لگ جاتی ہے تو وہ کاغذ سند ہو جاتا ہے اس طرح آپ ﷺ کی مہر اور تصدیق جس نبوت پر نہ ہو وہ صحیح نہیں ( ملفوظات احمدیہ حصہ پنجم ،صفحہ 290)</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r>
              <a:rPr lang="ur-PK" sz="1400" dirty="0">
                <a:solidFill>
                  <a:srgbClr val="000000"/>
                </a:solidFill>
                <a:latin typeface="Jameel Noori Nastaleeq" panose="02000503000000020004" pitchFamily="2" charset="-78"/>
                <a:cs typeface="Jameel Noori Nastaleeq" panose="02000503000000020004" pitchFamily="2" charset="-78"/>
              </a:rPr>
              <a:t> مرزا غلام   احمد  قادیانی کہتا ہے " خاتم مہر کو کہتے ہیں جب نبیﷺ مہر ہیں تو اگر ان کی امت میں کسی قسم کا نبی نہیں ہو گا تو وہ مہر کس طرح ہوئے ؟ یا مہر کس پر لگے گی ؟ ( الفضل قادیان مورخہ 22 مئی 1922)</a:t>
            </a:r>
          </a:p>
          <a:p>
            <a:pPr algn="r" rtl="1"/>
            <a:r>
              <a:rPr lang="ur-PK" sz="1400" b="1" dirty="0">
                <a:solidFill>
                  <a:srgbClr val="000000"/>
                </a:solidFill>
                <a:latin typeface="Jameel Noori Nastaleeq" panose="02000503000000020004" pitchFamily="2" charset="-78"/>
                <a:ea typeface="Times New Roman" panose="02020603050405020304" pitchFamily="18" charset="0"/>
                <a:cs typeface="Jameel Noori Nastaleeq" panose="02000503000000020004" pitchFamily="2" charset="-78"/>
              </a:rPr>
              <a:t>قادیانیت کے بارے میں یہ معلومات مدّرسہ</a:t>
            </a:r>
            <a:r>
              <a:rPr lang="ur-PK" sz="1400" b="1" baseline="0" dirty="0">
                <a:solidFill>
                  <a:srgbClr val="000000"/>
                </a:solidFill>
                <a:latin typeface="Jameel Noori Nastaleeq" panose="02000503000000020004" pitchFamily="2" charset="-78"/>
                <a:ea typeface="Times New Roman" panose="02020603050405020304" pitchFamily="18" charset="0"/>
                <a:cs typeface="Jameel Noori Nastaleeq" panose="02000503000000020004" pitchFamily="2" charset="-78"/>
              </a:rPr>
              <a:t> چاہیں اور موقع ہو تو لوگوں کو بتا دیں موقع نہ ہو تو رہنے دیں ۔</a:t>
            </a:r>
            <a:endParaRPr lang="en-US" sz="1400" b="1"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r>
              <a:rPr lang="ur-PK" sz="1400" dirty="0">
                <a:solidFill>
                  <a:srgbClr val="000000"/>
                </a:solidFill>
                <a:latin typeface="Jameel Noori Nastaleeq" panose="02000503000000020004" pitchFamily="2" charset="-78"/>
                <a:cs typeface="Jameel Noori Nastaleeq" panose="02000503000000020004" pitchFamily="2" charset="-78"/>
              </a:rPr>
              <a:t>قادیانیوں کا نبی یہ کہتا ہے کہ</a:t>
            </a:r>
            <a:r>
              <a:rPr lang="ur-PK" sz="1400" baseline="0" dirty="0">
                <a:solidFill>
                  <a:srgbClr val="000000"/>
                </a:solidFill>
                <a:latin typeface="Jameel Noori Nastaleeq" panose="02000503000000020004" pitchFamily="2" charset="-78"/>
                <a:cs typeface="Jameel Noori Nastaleeq" panose="02000503000000020004" pitchFamily="2" charset="-78"/>
              </a:rPr>
              <a:t> "</a:t>
            </a:r>
            <a:r>
              <a:rPr lang="ur-PK" sz="1400" dirty="0">
                <a:solidFill>
                  <a:srgbClr val="000000"/>
                </a:solidFill>
                <a:latin typeface="Jameel Noori Nastaleeq" panose="02000503000000020004" pitchFamily="2" charset="-78"/>
                <a:cs typeface="Jameel Noori Nastaleeq" panose="02000503000000020004" pitchFamily="2" charset="-78"/>
              </a:rPr>
              <a:t>یہ بات روز روشن کی طرح ثابت ہے کہ آنحضرت ﷺ کے بعد نبوت کا دروازہ کھلا ہے" ۔۔(حقیقت نبوت مرزا بشیر الدین قادیان صفحہ 228)</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r>
              <a:rPr lang="ur-PK" sz="1400" dirty="0">
                <a:solidFill>
                  <a:srgbClr val="000000"/>
                </a:solidFill>
                <a:latin typeface="Jameel Noori Nastaleeq" panose="02000503000000020004" pitchFamily="2" charset="-78"/>
                <a:cs typeface="Jameel Noori Nastaleeq" panose="02000503000000020004" pitchFamily="2" charset="-78"/>
              </a:rPr>
              <a:t>"مسلمانوں نے یہ سمجھ لیا ہے کہ خدا کے خزانے ختم ہو گئے ۔۔۔۔۔۔۔۔۔۔۔۔۔۔۔۔۔۔ان کا یہ سمجھنا خدا کی قدر کو نہ سمجھنے کی وجہ سے ہے ورنہ ایک نبی تو کیا میں تو کہتا ہوں ہزاروں نبی آئیں گے" ۔۔۔( انوار خلافت مرزا بشیر الدین صفحہ 62) </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r>
              <a:rPr lang="ur-PK" sz="1400" dirty="0">
                <a:solidFill>
                  <a:srgbClr val="000000"/>
                </a:solidFill>
                <a:latin typeface="Jameel Noori Nastaleeq" panose="02000503000000020004" pitchFamily="2" charset="-78"/>
                <a:cs typeface="Jameel Noori Nastaleeq" panose="02000503000000020004" pitchFamily="2" charset="-78"/>
              </a:rPr>
              <a:t> اس طرح نبوت کا دروازہ کھول کر مرزا غلام احمد نے خود اپنی نبوت کا دعویٰ کیا اور قادیانی گروہ نے ان کو حقیقی معنوں میں نبی تسلیم کیا اس کے ثبوت میں قادیانی حضرات کی بے شمار مستند تحریریں موجود ہیں </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r>
              <a:rPr lang="ur-PK" sz="1400" dirty="0">
                <a:solidFill>
                  <a:srgbClr val="000000"/>
                </a:solidFill>
                <a:latin typeface="Jameel Noori Nastaleeq" panose="02000503000000020004" pitchFamily="2" charset="-78"/>
                <a:cs typeface="Jameel Noori Nastaleeq" panose="02000503000000020004" pitchFamily="2" charset="-78"/>
              </a:rPr>
              <a:t>نبی کریم ﷺ اور صحابہ کرامؓ کے دور میں عقیدہ ختم نبوت پر حملے کئے گئے اس وقت نبی کریم ﷺ اور صحابہ کرامؓ کا طرز عمل یہ تھا کہ ان کو کافر قرار دے کر ان کے خلاف جنگ کی گئی اور  سب سے زیادہ صحابہ مسیلمہ کذاب کے خلاف جنگ میں شہید ہوئے۔۔۔</a:t>
            </a: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قادیانی عقیدہ :</a:t>
            </a:r>
          </a:p>
          <a:p>
            <a:pPr marL="295142" indent="-295142" algn="r" defTabSz="929305" rtl="1">
              <a:buFont typeface="Arial" panose="020B0604020202020204" pitchFamily="34" charset="0"/>
              <a:buChar char="•"/>
              <a:defRPr/>
            </a:pPr>
            <a:r>
              <a:rPr lang="ur-PK" sz="1400" dirty="0">
                <a:solidFill>
                  <a:prstClr val="black"/>
                </a:solidFill>
                <a:latin typeface="Jameel Noori Nastaleeq" panose="02000503000000020004" pitchFamily="2" charset="-78"/>
                <a:cs typeface="Jameel Noori Nastaleeq" panose="02000503000000020004" pitchFamily="2" charset="-78"/>
              </a:rPr>
              <a:t>مرزا غلام احمد امتی نبی تھے۔امتی نبی کا معنی یہ ہے کہ امت محمدیہ کا فرد جو آپ کے کامل اتباع کی وجہ سے نبوت کا مقام حاصل کر لے۔</a:t>
            </a:r>
          </a:p>
          <a:p>
            <a:pPr marL="295142" indent="-295142" algn="r" defTabSz="929305" rtl="1">
              <a:buFont typeface="Arial" panose="020B0604020202020204" pitchFamily="34" charset="0"/>
              <a:buChar char="•"/>
              <a:defRPr/>
            </a:pPr>
            <a:r>
              <a:rPr lang="ur-PK" sz="1400" dirty="0">
                <a:solidFill>
                  <a:prstClr val="black"/>
                </a:solidFill>
                <a:latin typeface="Jameel Noori Nastaleeq" panose="02000503000000020004" pitchFamily="2" charset="-78"/>
                <a:cs typeface="Jameel Noori Nastaleeq" panose="02000503000000020004" pitchFamily="2" charset="-78"/>
              </a:rPr>
              <a:t>مرزا غلام احمد  نے لکھا ہے جو شخص مجھ پر ایمان نہیں لاتا“ خواہ اس کو میرا نام نہ پہنچا ہو (وہ) کافر ہے۔پکا کافر۔دائرہ اسلام سے خارج ہے۔</a:t>
            </a:r>
          </a:p>
          <a:p>
            <a:pPr marL="295142" indent="-295142" algn="r" defTabSz="929305" rtl="1">
              <a:buFont typeface="Arial" panose="020B0604020202020204" pitchFamily="34" charset="0"/>
              <a:buChar char="•"/>
              <a:defRPr/>
            </a:pPr>
            <a:r>
              <a:rPr lang="ur-PK" sz="1400" dirty="0">
                <a:solidFill>
                  <a:prstClr val="black"/>
                </a:solidFill>
                <a:latin typeface="Jameel Noori Nastaleeq" panose="02000503000000020004" pitchFamily="2" charset="-78"/>
                <a:cs typeface="Jameel Noori Nastaleeq" panose="02000503000000020004" pitchFamily="2" charset="-78"/>
              </a:rPr>
              <a:t>مرزا غلام احمد  کہ ماننے والے کہتے ہیں یہ ان کا اپنا کمال تھا کہ وہ عین محمد ہوگئے تھے </a:t>
            </a: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مغرب میں یہ فرقہ خود کو اعلانیہ احمدی مسلم کہتا ہے۔ لیکن مسلم ممالک خاص طور پر پاکستان میں احمدی مسلمان نہیں کہلا سکتے۔ مرزا احمد کی اس جماعت کو اقلیت تو قرار دیا جا تا ہے یہ  بحیثیت غیر مسلم اقلیت کے تمام حقوق سے مستفید ہوتے ہیں لیکن ان کودائرہ اسلام سے خارج سمجھا جاتا ہے۔آج مسلمانوں کو اعتراض یہ ہے کہ یہ فرقہ اپنے اوپر اسلام کا لیبل کیوں استعمال کرتا ۔اس کے علاوہ کسی کو ان کے غیر مسلم اقلیت ہونے پر اعتراض نہیں۔ ملک میں دیگر غیر مسلم اقلیتوں کی طرح بحیثیت پاکستانی قابل قبول ہیں لیکن </a:t>
            </a:r>
            <a:r>
              <a:rPr lang="ur-PK" sz="1400" b="1" dirty="0">
                <a:solidFill>
                  <a:prstClr val="black"/>
                </a:solidFill>
                <a:latin typeface="Jameel Noori Nastaleeq" panose="02000503000000020004" pitchFamily="2" charset="-78"/>
                <a:cs typeface="Jameel Noori Nastaleeq" panose="02000503000000020004" pitchFamily="2" charset="-78"/>
              </a:rPr>
              <a:t>نبی آخر الزمان محمد رسول اللہ صلی اللہ وسلم کے بعد کسی انسان کو نبی ماننے والا شخص محمد رسول اللہ کی امت سے خارج ہوجاتا ہے۔ ختم نبوت پر ایمان اصل ایمان ہے ، </a:t>
            </a:r>
            <a:r>
              <a:rPr lang="ur-PK"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پانچ بنیادی ارکان ایمان ہیں جس میں نبیﷺ کا آخری نبی ہونا شامل ہے جو بھی ان میں سے کسی ایک کا بھی انکار کرے گا یا تبدیلی کرے گا کافر ہو جائے گا۔</a:t>
            </a:r>
            <a:endParaRPr lang="ur-PK" sz="1400" b="1"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endParaRPr>
          </a:p>
          <a:p>
            <a:pPr algn="r" defTabSz="929305" rtl="1">
              <a:lnSpc>
                <a:spcPct val="107000"/>
              </a:lnSpc>
              <a:defRPr/>
            </a:pPr>
            <a:r>
              <a:rPr lang="ur-PK"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مسلمانوں کو یہ دھوکہ دیا جاتا رہا ہے کہ قادیانیت اسلام ہی کا ایک فرقہ اور قادیانی مسلم معاشرے کا ہی ایک حصہ ہیں اس وجہ سے قادیانیت کا پھیلنا آسان ہو گیا  کیونکہ ایک مسلمان کو یہ پتہ نہیں ہوتا کہ وہ اسلام سے نکل کر کسی دوسرے مذہب میں جا رہا ہے اس طرح قادیانیوں کو یہ فائدہ پہنچا کہ وہ اپنی تعداد بڑھاتے رہے ۔۔ </a:t>
            </a:r>
          </a:p>
          <a:p>
            <a:pPr algn="r" defTabSz="929305" rtl="1">
              <a:defRPr/>
            </a:pPr>
            <a:r>
              <a:rPr lang="ur-PK" sz="1400" b="1" dirty="0">
                <a:solidFill>
                  <a:prstClr val="black"/>
                </a:solidFill>
                <a:latin typeface="Jameel Noori Nastaleeq" panose="02000503000000020004" pitchFamily="2" charset="-78"/>
                <a:cs typeface="Jameel Noori Nastaleeq" panose="02000503000000020004" pitchFamily="2" charset="-78"/>
              </a:rPr>
              <a:t>اصل مسئلہ یہی ہے کہ قادیانی خود کو مسلمان کہلانے اور تسلیم کرانے پہ مصر ہیں۔ </a:t>
            </a:r>
            <a:r>
              <a:rPr lang="ur-PK" sz="1400" dirty="0">
                <a:solidFill>
                  <a:prstClr val="black"/>
                </a:solidFill>
                <a:latin typeface="Jameel Noori Nastaleeq" panose="02000503000000020004" pitchFamily="2" charset="-78"/>
                <a:cs typeface="Jameel Noori Nastaleeq" panose="02000503000000020004" pitchFamily="2" charset="-78"/>
              </a:rPr>
              <a:t>اس اعتبار سے وہ آئین اور ریاست کے باغی ہیں۔ لہذا ریاستی امور کی انجام دہی میں انہیں شریک کرنا ممکن نہیں۔</a:t>
            </a:r>
            <a:endParaRPr lang="ur-PK"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endParaRPr>
          </a:p>
          <a:p>
            <a:pPr algn="r" defTabSz="929305" rtl="1">
              <a:lnSpc>
                <a:spcPct val="107000"/>
              </a:lnSpc>
              <a:defRPr/>
            </a:pPr>
            <a:r>
              <a:rPr lang="ur-PK"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قادیانیوں نے مسلمان بن کر ملازمتیں حاصل کیں اور مسلمانوں کو یہ بتایا گیا کہ ملازمتیں تم کو مل رہی ہیں جبکہ وہ قادیانیوں کو مل رہی تھیں جو مسلمانوں کے خلاف عمل کر رہے تھے </a:t>
            </a:r>
            <a:endParaRPr lang="ur-PK" sz="1400" b="1" dirty="0">
              <a:solidFill>
                <a:prstClr val="black"/>
              </a:solidFill>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004C26C5-9668-40A2-B4F6-6B38982FEE85}" type="slidenum">
              <a:rPr lang="en-US" smtClean="0"/>
              <a:t>8</a:t>
            </a:fld>
            <a:endParaRPr lang="en-US"/>
          </a:p>
        </p:txBody>
      </p:sp>
      <p:sp>
        <p:nvSpPr>
          <p:cNvPr id="5" name="Date Placeholder 4"/>
          <p:cNvSpPr>
            <a:spLocks noGrp="1"/>
          </p:cNvSpPr>
          <p:nvPr>
            <p:ph type="dt" idx="11"/>
          </p:nvPr>
        </p:nvSpPr>
        <p:spPr/>
        <p:txBody>
          <a:bodyPr/>
          <a:lstStyle/>
          <a:p>
            <a:fld id="{1FB22F1D-21DE-4877-A272-662F9C5FF41C}" type="datetime1">
              <a:rPr lang="en-US" smtClean="0"/>
              <a:t>3/11/2020</a:t>
            </a:fld>
            <a:endParaRPr lang="en-US"/>
          </a:p>
        </p:txBody>
      </p:sp>
    </p:spTree>
    <p:extLst>
      <p:ext uri="{BB962C8B-B14F-4D97-AF65-F5344CB8AC3E}">
        <p14:creationId xmlns:p14="http://schemas.microsoft.com/office/powerpoint/2010/main" val="1635422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184275"/>
            <a:ext cx="5684837" cy="3198813"/>
          </a:xfrm>
        </p:spPr>
      </p:sp>
      <p:sp>
        <p:nvSpPr>
          <p:cNvPr id="3" name="Notes Placeholder 2"/>
          <p:cNvSpPr>
            <a:spLocks noGrp="1"/>
          </p:cNvSpPr>
          <p:nvPr>
            <p:ph type="body" idx="1"/>
          </p:nvPr>
        </p:nvSpPr>
        <p:spPr/>
        <p:txBody>
          <a:bodyPr/>
          <a:lstStyle/>
          <a:p>
            <a:pPr algn="r" rtl="1"/>
            <a:r>
              <a:rPr lang="ur-PK" sz="1400" b="1" dirty="0">
                <a:latin typeface="Jameel Noori Nastaleeq" panose="02000503000000020004" pitchFamily="2" charset="-78"/>
                <a:cs typeface="Jameel Noori Nastaleeq" panose="02000503000000020004" pitchFamily="2" charset="-78"/>
              </a:rPr>
              <a:t> ترجمہ آیت 3 اور4 : اللہ زبردست اور حکیم ہے </a:t>
            </a:r>
            <a:r>
              <a:rPr lang="ur-PK" sz="1400" b="1" baseline="30000" dirty="0">
                <a:latin typeface="Jameel Noori Nastaleeq" panose="02000503000000020004" pitchFamily="2" charset="-78"/>
                <a:cs typeface="Jameel Noori Nastaleeq" panose="02000503000000020004" pitchFamily="2" charset="-78"/>
                <a:hlinkClick r:id="rId3"/>
              </a:rPr>
              <a:t>6</a:t>
            </a:r>
            <a:r>
              <a:rPr lang="ur-PK" sz="1400" b="1" dirty="0">
                <a:latin typeface="Jameel Noori Nastaleeq" panose="02000503000000020004" pitchFamily="2" charset="-78"/>
                <a:cs typeface="Jameel Noori Nastaleeq" panose="02000503000000020004" pitchFamily="2" charset="-78"/>
              </a:rPr>
              <a:t>۔ یہ اس کا فضل ہے ، جسے چاہتا ہے دیتا ہے ، اور وہ بڑا فضل فرمانے والا ہے۔ </a:t>
            </a:r>
          </a:p>
          <a:p>
            <a:pPr algn="r" rtl="1"/>
            <a:r>
              <a:rPr lang="ur-PK" sz="1400" b="1" dirty="0">
                <a:latin typeface="Jameel Noori Nastaleeq" panose="02000503000000020004" pitchFamily="2" charset="-78"/>
                <a:cs typeface="Jameel Noori Nastaleeq" panose="02000503000000020004" pitchFamily="2" charset="-78"/>
              </a:rPr>
              <a:t>العظیم:</a:t>
            </a:r>
            <a:r>
              <a:rPr lang="ur-PK" sz="1400" dirty="0">
                <a:latin typeface="Jameel Noori Nastaleeq" panose="02000503000000020004" pitchFamily="2" charset="-78"/>
                <a:cs typeface="Jameel Noori Nastaleeq" panose="02000503000000020004" pitchFamily="2" charset="-78"/>
              </a:rPr>
              <a:t> یعنی عظمت والا،بزرگی والا،بلندی والا، بڑائی والا،یعنی ہر صفت میں بڑائی والا۔۔ اس جیسا نہ کوئی بڑا ہے نہ تھا نہ ہو گا ۔۔ اللہ پاک کی عظمت کا ہر حوالہ اس کا ذاتی ہے اسے کہیں سے عظمت نہیں ملی بلکہ وہ اپنی ذات  میں عظیم ہے اسکی الوہیت کے مقام کو کوئی اور نہ پہنچ سکا نہ پہنچ سکے گا ۔۔ </a:t>
            </a:r>
            <a:endParaRPr lang="ur-PK" sz="1400" b="1" dirty="0">
              <a:latin typeface="Jameel Noori Nastaleeq" panose="02000503000000020004" pitchFamily="2" charset="-78"/>
              <a:cs typeface="Jameel Noori Nastaleeq" panose="02000503000000020004" pitchFamily="2" charset="-78"/>
            </a:endParaRPr>
          </a:p>
          <a:p>
            <a:pPr algn="r" rtl="1"/>
            <a:endParaRPr lang="ur-PK" sz="1400" dirty="0">
              <a:latin typeface="Jameel Noori Nastaleeq" panose="02000503000000020004" pitchFamily="2" charset="-78"/>
              <a:cs typeface="Jameel Noori Nastaleeq" panose="02000503000000020004" pitchFamily="2" charset="-78"/>
            </a:endParaRPr>
          </a:p>
          <a:p>
            <a:pPr algn="r" rtl="1"/>
            <a:endParaRPr lang="en-US" sz="1400" dirty="0"/>
          </a:p>
        </p:txBody>
      </p:sp>
      <p:sp>
        <p:nvSpPr>
          <p:cNvPr id="4" name="Slide Number Placeholder 3"/>
          <p:cNvSpPr>
            <a:spLocks noGrp="1"/>
          </p:cNvSpPr>
          <p:nvPr>
            <p:ph type="sldNum" sz="quarter" idx="10"/>
          </p:nvPr>
        </p:nvSpPr>
        <p:spPr/>
        <p:txBody>
          <a:bodyPr/>
          <a:lstStyle/>
          <a:p>
            <a:fld id="{004C26C5-9668-40A2-B4F6-6B38982FEE85}" type="slidenum">
              <a:rPr lang="en-US" smtClean="0"/>
              <a:t>9</a:t>
            </a:fld>
            <a:endParaRPr lang="en-US"/>
          </a:p>
        </p:txBody>
      </p:sp>
      <p:sp>
        <p:nvSpPr>
          <p:cNvPr id="5" name="Date Placeholder 4"/>
          <p:cNvSpPr>
            <a:spLocks noGrp="1"/>
          </p:cNvSpPr>
          <p:nvPr>
            <p:ph type="dt" idx="11"/>
          </p:nvPr>
        </p:nvSpPr>
        <p:spPr/>
        <p:txBody>
          <a:bodyPr/>
          <a:lstStyle/>
          <a:p>
            <a:fld id="{7E195ADD-B472-47F9-825A-C90B082C9DBB}" type="datetime1">
              <a:rPr lang="en-US" smtClean="0"/>
              <a:t>3/11/2020</a:t>
            </a:fld>
            <a:endParaRPr lang="en-US"/>
          </a:p>
        </p:txBody>
      </p:sp>
    </p:spTree>
    <p:extLst>
      <p:ext uri="{BB962C8B-B14F-4D97-AF65-F5344CB8AC3E}">
        <p14:creationId xmlns:p14="http://schemas.microsoft.com/office/powerpoint/2010/main" val="33734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184275"/>
            <a:ext cx="5684837" cy="3198813"/>
          </a:xfrm>
        </p:spPr>
      </p:sp>
      <p:sp>
        <p:nvSpPr>
          <p:cNvPr id="3" name="Notes Placeholder 2"/>
          <p:cNvSpPr>
            <a:spLocks noGrp="1"/>
          </p:cNvSpPr>
          <p:nvPr>
            <p:ph type="body" idx="1"/>
          </p:nvPr>
        </p:nvSpPr>
        <p:spPr/>
        <p:txBody>
          <a:bodyPr/>
          <a:lstStyle/>
          <a:p>
            <a:pPr algn="r" rtl="1"/>
            <a:r>
              <a:rPr lang="ur-PK" sz="1400" b="1" dirty="0">
                <a:latin typeface="Jameel Noori Nastaleeq" panose="02000503000000020004" pitchFamily="2" charset="-78"/>
                <a:cs typeface="Jameel Noori Nastaleeq" panose="02000503000000020004" pitchFamily="2" charset="-78"/>
              </a:rPr>
              <a:t>ترجمہ: جن لوگوں کو توراۃ کا حامل بنایا گیا تھا مگر انہوں نے اس کا بار نہ اٹھا یا، اُن کی مثال اُس گدھے کی سی ہے جس پر کتابیں لدی ہوئی ہوں اِس سے بھی زیادہ بری مثال ہے اُن لوگوں کی جنہوں نے اللہ کی آیات کو جھٹلا دیا ہے ایسے ظالموں کو اللہ ہدایت نہیں دیا کرتا (</a:t>
            </a:r>
            <a:r>
              <a:rPr lang="ur-PK" sz="1400" b="1" dirty="0">
                <a:latin typeface="Jameel Noori Nastaleeq" panose="02000503000000020004" pitchFamily="2" charset="-78"/>
                <a:cs typeface="Jameel Noori Nastaleeq" panose="02000503000000020004" pitchFamily="2" charset="-78"/>
                <a:hlinkClick r:id="rId3"/>
              </a:rPr>
              <a:t>5</a:t>
            </a:r>
            <a:r>
              <a:rPr lang="ur-PK" sz="1400" b="1" dirty="0">
                <a:latin typeface="Jameel Noori Nastaleeq" panose="02000503000000020004" pitchFamily="2" charset="-78"/>
                <a:cs typeface="Jameel Noori Nastaleeq" panose="02000503000000020004" pitchFamily="2" charset="-78"/>
              </a:rPr>
              <a:t>) اِن سے کہو، "اے لوگو جو یہودی بن گئے ہو، اگر تمہیں یہ گھمنڈ ہے کہ باقی سب لوگوں کو چھوڑ کر بس تم ہی اللہ کے چہیتے ہو تو موت کی تمنا کرو اگر تم اپنے اِس زعم میں سچے ہو" (</a:t>
            </a:r>
            <a:r>
              <a:rPr lang="ur-PK" sz="1400" b="1" dirty="0">
                <a:latin typeface="Jameel Noori Nastaleeq" panose="02000503000000020004" pitchFamily="2" charset="-78"/>
                <a:cs typeface="Jameel Noori Nastaleeq" panose="02000503000000020004" pitchFamily="2" charset="-78"/>
                <a:hlinkClick r:id="rId4"/>
              </a:rPr>
              <a:t>6</a:t>
            </a:r>
            <a:r>
              <a:rPr lang="ur-PK" sz="1400" b="1" dirty="0">
                <a:latin typeface="Jameel Noori Nastaleeq" panose="02000503000000020004" pitchFamily="2" charset="-78"/>
                <a:cs typeface="Jameel Noori Nastaleeq" panose="02000503000000020004" pitchFamily="2" charset="-78"/>
              </a:rPr>
              <a:t>) لیکن یہ ہرگز اس کی تمنا نہ کریں گے اپنے کرتوتوں کی وجہ سے جو یہ کر چکے ہیں، اور اللہ اِن ظالموں کو خوب جانتا ہے (</a:t>
            </a:r>
            <a:r>
              <a:rPr lang="ur-PK" sz="1400" b="1" dirty="0">
                <a:latin typeface="Jameel Noori Nastaleeq" panose="02000503000000020004" pitchFamily="2" charset="-78"/>
                <a:cs typeface="Jameel Noori Nastaleeq" panose="02000503000000020004" pitchFamily="2" charset="-78"/>
                <a:hlinkClick r:id="rId5"/>
              </a:rPr>
              <a:t>7</a:t>
            </a:r>
            <a:r>
              <a:rPr lang="ur-PK" sz="1400" b="1" dirty="0">
                <a:latin typeface="Jameel Noori Nastaleeq" panose="02000503000000020004" pitchFamily="2" charset="-78"/>
                <a:cs typeface="Jameel Noori Nastaleeq" panose="02000503000000020004" pitchFamily="2" charset="-78"/>
              </a:rPr>
              <a:t>) اِن سے کہو، "جس موت سے تم بھاگتے ہو وہ تو تمہیں آ کر رہے گی پھر تم اس کے سامنے پیش کیے جاؤ گے جو پوشیدہ و ظاہر کا جاننے والا ہے، اور وہ تمہیں بتا دے گا کہ تم کیا کچھ کرتے رہے ہو (</a:t>
            </a:r>
            <a:r>
              <a:rPr lang="ur-PK" sz="1400" b="1" dirty="0">
                <a:latin typeface="Jameel Noori Nastaleeq" panose="02000503000000020004" pitchFamily="2" charset="-78"/>
                <a:cs typeface="Jameel Noori Nastaleeq" panose="02000503000000020004" pitchFamily="2" charset="-78"/>
                <a:hlinkClick r:id="rId6"/>
              </a:rPr>
              <a:t>8</a:t>
            </a:r>
            <a:r>
              <a:rPr lang="ur-PK" sz="1400" b="1" dirty="0">
                <a:latin typeface="Jameel Noori Nastaleeq" panose="02000503000000020004" pitchFamily="2" charset="-78"/>
                <a:cs typeface="Jameel Noori Nastaleeq" panose="02000503000000020004" pitchFamily="2" charset="-78"/>
              </a:rPr>
              <a:t>)۔۔(سورہ الجمعہ)</a:t>
            </a:r>
          </a:p>
          <a:p>
            <a:pPr algn="r" rtl="1"/>
            <a:endParaRPr lang="ur-PK" sz="1400" dirty="0">
              <a:latin typeface="Jameel Noori Nastaleeq" panose="02000503000000020004" pitchFamily="2" charset="-78"/>
              <a:cs typeface="Jameel Noori Nastaleeq" panose="02000503000000020004" pitchFamily="2" charset="-78"/>
            </a:endParaRPr>
          </a:p>
          <a:p>
            <a:pPr algn="r" rtl="1"/>
            <a:r>
              <a:rPr lang="ur-PK" sz="1400" b="1" dirty="0">
                <a:latin typeface="Jameel Noori Nastaleeq" panose="02000503000000020004" pitchFamily="2" charset="-78"/>
                <a:cs typeface="Jameel Noori Nastaleeq" panose="02000503000000020004" pitchFamily="2" charset="-78"/>
              </a:rPr>
              <a:t>جہالت: </a:t>
            </a:r>
            <a:r>
              <a:rPr lang="ur-PK" sz="1400" dirty="0">
                <a:latin typeface="Jameel Noori Nastaleeq" panose="02000503000000020004" pitchFamily="2" charset="-78"/>
                <a:cs typeface="Jameel Noori Nastaleeq" panose="02000503000000020004" pitchFamily="2" charset="-78"/>
              </a:rPr>
              <a:t>ان کا حال گدھے سے بھی بد تر اس لئے  ہےکہ</a:t>
            </a:r>
            <a:r>
              <a:rPr lang="ur-PK" sz="1400" baseline="0" dirty="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 توراۃ کو پڑھتے پڑھاتے ہیں۔ اس کے معنی سے واقف ہیں۔ پھر بھی یہ اس کی ہدایات سے جان بوجھ کر منہ موڑ  رہے ہیں</a:t>
            </a:r>
            <a:r>
              <a:rPr lang="ur-PK" sz="1400" baseline="0" dirty="0">
                <a:latin typeface="Jameel Noori Nastaleeq" panose="02000503000000020004" pitchFamily="2" charset="-78"/>
                <a:cs typeface="Jameel Noori Nastaleeq" panose="02000503000000020004" pitchFamily="2" charset="-78"/>
              </a:rPr>
              <a:t> اور علم سے بے پہرہ ہیں ۔ </a:t>
            </a:r>
            <a:endParaRPr lang="ur-PK" sz="1400" dirty="0">
              <a:latin typeface="Jameel Noori Nastaleeq" panose="02000503000000020004" pitchFamily="2" charset="-78"/>
              <a:cs typeface="Jameel Noori Nastaleeq" panose="02000503000000020004" pitchFamily="2" charset="-78"/>
            </a:endParaRPr>
          </a:p>
          <a:p>
            <a:pPr algn="r" rtl="1"/>
            <a:r>
              <a:rPr lang="ur-PK" sz="1400" b="1" dirty="0">
                <a:latin typeface="Jameel Noori Nastaleeq" panose="02000503000000020004" pitchFamily="2" charset="-78"/>
                <a:cs typeface="Jameel Noori Nastaleeq" panose="02000503000000020004" pitchFamily="2" charset="-78"/>
              </a:rPr>
              <a:t>تکبر:</a:t>
            </a:r>
            <a:r>
              <a:rPr lang="ur-PK" sz="1400" dirty="0">
                <a:latin typeface="Jameel Noori Nastaleeq" panose="02000503000000020004" pitchFamily="2" charset="-78"/>
                <a:cs typeface="Jameel Noori Nastaleeq" panose="02000503000000020004" pitchFamily="2" charset="-78"/>
              </a:rPr>
              <a:t>۔ یہودی کہتے ہیں کہ یہودیوں کے سوا کوئی جنت میں داخل نہ ہو گا (البقرہ۔111) ہمیں دوزخ کی آگ ہر گز نہ چھوۓ گی، اگر ہم کو سزا ملے گی بھی تو بس چند روز (البقرہ۔ 80، آل عمران۔ 24)۔ ہم اللہ کے بیٹے اور اس کے چہیتے ہیں(المائدہ۔18 ) ایسے ہی کچھ دعوے خود یہودیوں کی اپنی کتابوں میں بھی ملتے ہیں۔</a:t>
            </a:r>
          </a:p>
          <a:p>
            <a:pPr algn="r" defTabSz="944453" rtl="1">
              <a:defRPr/>
            </a:pPr>
            <a:r>
              <a:rPr lang="ur-PK" sz="1400" b="1" dirty="0">
                <a:latin typeface="Jameel Noori Nastaleeq" panose="02000503000000020004" pitchFamily="2" charset="-78"/>
                <a:cs typeface="Jameel Noori Nastaleeq" panose="02000503000000020004" pitchFamily="2" charset="-78"/>
              </a:rPr>
              <a:t>بزدلی: </a:t>
            </a:r>
            <a:r>
              <a:rPr lang="ur-PK" sz="1400" dirty="0">
                <a:latin typeface="Jameel Noori Nastaleeq" panose="02000503000000020004" pitchFamily="2" charset="-78"/>
                <a:cs typeface="Jameel Noori Nastaleeq" panose="02000503000000020004" pitchFamily="2" charset="-78"/>
              </a:rPr>
              <a:t>یہودیوں  کی طاقت اور تعداد مسلمانوں سے کسی طرح کم نہ تھی، اور ان کے پاس اسلحہ اور وسائل مسلمانوں سے بہت زیادہ تھے۔ پھر عرب کے مشرکین اور مدینے کے منافقین بھی ان کےساتھ تھے پھر بھی وہ  بزدلی کا شکار تھے ان کا حال یہ تھا کہ وہ کسی راہ میں بھی جان دینے کے لیے تیار نہ تھے ، نہ خدا کی راہ میں، نہ قوم کی راہ میں، نہ خود اپنی جان اور مال اور عزت کی راہ میں۔ انہیں صرف زندگی درکار تھی، خواہ وہ کیسی ہی زندگی ہو۔ اسی چیز نے ان کو بزدل بنا دیا تھا۔ موت سے فرار کا سبب یہ تھا کہ وہ زبان سے خواہ کیسے ہی لمبے چوڑے دعوے کریں، مگر ان کے ضمیر خوب جاتے تھے کہ خدا اور اس کے دین کے ساتھ ان کا معاملہ کیا ہے ، اور آخرت میں ان حرکتوں کے کیا نتائج نکلے کی توقع کی جا سکتی ہے جو وہ دنیا میں کر رہے ہیں۔ اسی لیے ان کا نفس خدا کی عدالت کا سامنا کرنے سے ڈرتا تھا ۔ </a:t>
            </a:r>
          </a:p>
          <a:p>
            <a:pPr algn="r" defTabSz="944453" rtl="1">
              <a:defRPr/>
            </a:pPr>
            <a:r>
              <a:rPr lang="ur-PK" sz="1400" b="1" dirty="0">
                <a:latin typeface="Jameel Noori Nastaleeq" panose="02000503000000020004" pitchFamily="2" charset="-78"/>
                <a:cs typeface="Jameel Noori Nastaleeq" panose="02000503000000020004" pitchFamily="2" charset="-78"/>
              </a:rPr>
              <a:t>اللہ کی آیات کو جھٹلانا: </a:t>
            </a:r>
            <a:r>
              <a:rPr lang="ur-PK" sz="1400" dirty="0">
                <a:latin typeface="Jameel Noori Nastaleeq" panose="02000503000000020004" pitchFamily="2" charset="-78"/>
                <a:cs typeface="Jameel Noori Nastaleeq" panose="02000503000000020004" pitchFamily="2" charset="-78"/>
              </a:rPr>
              <a:t>اس نبی کو ماننے سے قصداً انکار کر رہے ہیں جو توراۃ کی رو سے سراسر حق پر ہے۔ یہ نا فہمی کے قصور وار نہیں ہیں بلکہ جان بوجھ کر اللہ کی آیات کو جھٹلانے کے مجرم ہیں</a:t>
            </a:r>
            <a:r>
              <a:rPr lang="en-US" sz="1400" dirty="0">
                <a:latin typeface="Jameel Noori Nastaleeq" panose="02000503000000020004" pitchFamily="2" charset="-78"/>
                <a:cs typeface="Jameel Noori Nastaleeq" panose="02000503000000020004" pitchFamily="2" charset="-78"/>
              </a:rPr>
              <a:t>.</a:t>
            </a:r>
            <a:endParaRPr lang="ur-PK" sz="1400" dirty="0">
              <a:latin typeface="Jameel Noori Nastaleeq" panose="02000503000000020004" pitchFamily="2" charset="-78"/>
              <a:cs typeface="Jameel Noori Nastaleeq" panose="02000503000000020004" pitchFamily="2" charset="-78"/>
            </a:endParaRPr>
          </a:p>
          <a:p>
            <a:pPr algn="r" defTabSz="944453" rtl="1">
              <a:defRPr/>
            </a:pPr>
            <a:r>
              <a:rPr lang="ur-PK" sz="1400" b="1" dirty="0">
                <a:latin typeface="Jameel Noori Nastaleeq" panose="02000503000000020004" pitchFamily="2" charset="-78"/>
                <a:cs typeface="Jameel Noori Nastaleeq" panose="02000503000000020004" pitchFamily="2" charset="-78"/>
              </a:rPr>
              <a:t>یہودیوں کی یہ صفات آج بھی اسی طرح ہیں وہ سائنس اور ٹیکنالوجی کے میدان میں بہت آگے ہیں دماغی طور پر بہت تیز ہیں پوری دنیا کو اپنے کنٹرول میں رکھنے کے منصوبے کر رہے ہیں لیکن یہ چار صفات آج بھی ان کے اندر پوری طرح موجود ہیں ۔ان کی ایک کتاب یہودی پروٹوکول کے نام سے موجود ہے جس میں ان کے پوری دنیا کے بارے میں ظالمانہ اور وحشیانہ عزائم کا ذکر ہے </a:t>
            </a:r>
          </a:p>
        </p:txBody>
      </p:sp>
      <p:sp>
        <p:nvSpPr>
          <p:cNvPr id="4" name="Slide Number Placeholder 3"/>
          <p:cNvSpPr>
            <a:spLocks noGrp="1"/>
          </p:cNvSpPr>
          <p:nvPr>
            <p:ph type="sldNum" sz="quarter" idx="10"/>
          </p:nvPr>
        </p:nvSpPr>
        <p:spPr/>
        <p:txBody>
          <a:bodyPr/>
          <a:lstStyle/>
          <a:p>
            <a:fld id="{004C26C5-9668-40A2-B4F6-6B38982FEE85}" type="slidenum">
              <a:rPr lang="en-US" smtClean="0"/>
              <a:t>10</a:t>
            </a:fld>
            <a:endParaRPr lang="en-US"/>
          </a:p>
        </p:txBody>
      </p:sp>
      <p:sp>
        <p:nvSpPr>
          <p:cNvPr id="5" name="Date Placeholder 4"/>
          <p:cNvSpPr>
            <a:spLocks noGrp="1"/>
          </p:cNvSpPr>
          <p:nvPr>
            <p:ph type="dt" idx="11"/>
          </p:nvPr>
        </p:nvSpPr>
        <p:spPr/>
        <p:txBody>
          <a:bodyPr/>
          <a:lstStyle/>
          <a:p>
            <a:fld id="{9F5E5846-1BC4-42D3-87F5-43A7C39FDA73}" type="datetime1">
              <a:rPr lang="en-US" smtClean="0"/>
              <a:t>3/11/2020</a:t>
            </a:fld>
            <a:endParaRPr lang="en-US"/>
          </a:p>
        </p:txBody>
      </p:sp>
    </p:spTree>
    <p:extLst>
      <p:ext uri="{BB962C8B-B14F-4D97-AF65-F5344CB8AC3E}">
        <p14:creationId xmlns:p14="http://schemas.microsoft.com/office/powerpoint/2010/main" val="2013398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4930C0D4-7C59-42BA-9C91-F72AF5A4AA8A}" type="datetimeFigureOut">
              <a:rPr lang="en-US" smtClean="0"/>
              <a:t>3/11/2020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EBC7DF-2C30-4780-96CD-22F8D768EE03}" type="slidenum">
              <a:rPr lang="en-US" smtClean="0"/>
              <a:t>‹#›</a:t>
            </a:fld>
            <a:endParaRPr lang="en-US"/>
          </a:p>
        </p:txBody>
      </p:sp>
    </p:spTree>
    <p:extLst>
      <p:ext uri="{BB962C8B-B14F-4D97-AF65-F5344CB8AC3E}">
        <p14:creationId xmlns:p14="http://schemas.microsoft.com/office/powerpoint/2010/main" val="204263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930C0D4-7C59-42BA-9C91-F72AF5A4AA8A}" type="datetimeFigureOut">
              <a:rPr lang="en-US" smtClean="0"/>
              <a:t>3/11/2020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EBC7DF-2C30-4780-96CD-22F8D768EE03}" type="slidenum">
              <a:rPr lang="en-US" smtClean="0"/>
              <a:t>‹#›</a:t>
            </a:fld>
            <a:endParaRPr lang="en-US"/>
          </a:p>
        </p:txBody>
      </p:sp>
    </p:spTree>
    <p:extLst>
      <p:ext uri="{BB962C8B-B14F-4D97-AF65-F5344CB8AC3E}">
        <p14:creationId xmlns:p14="http://schemas.microsoft.com/office/powerpoint/2010/main" val="240183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930C0D4-7C59-42BA-9C91-F72AF5A4AA8A}" type="datetimeFigureOut">
              <a:rPr lang="en-US" smtClean="0"/>
              <a:t>3/11/2020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EBC7DF-2C30-4780-96CD-22F8D768EE03}" type="slidenum">
              <a:rPr lang="en-US" smtClean="0"/>
              <a:t>‹#›</a:t>
            </a:fld>
            <a:endParaRPr lang="en-US"/>
          </a:p>
        </p:txBody>
      </p:sp>
    </p:spTree>
    <p:extLst>
      <p:ext uri="{BB962C8B-B14F-4D97-AF65-F5344CB8AC3E}">
        <p14:creationId xmlns:p14="http://schemas.microsoft.com/office/powerpoint/2010/main" val="2388281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930C0D4-7C59-42BA-9C91-F72AF5A4AA8A}" type="datetimeFigureOut">
              <a:rPr lang="en-US" smtClean="0"/>
              <a:t>3/11/2020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EBC7DF-2C30-4780-96CD-22F8D768EE03}" type="slidenum">
              <a:rPr lang="en-US" smtClean="0"/>
              <a:t>‹#›</a:t>
            </a:fld>
            <a:endParaRPr lang="en-US"/>
          </a:p>
        </p:txBody>
      </p:sp>
    </p:spTree>
    <p:extLst>
      <p:ext uri="{BB962C8B-B14F-4D97-AF65-F5344CB8AC3E}">
        <p14:creationId xmlns:p14="http://schemas.microsoft.com/office/powerpoint/2010/main" val="3638980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4930C0D4-7C59-42BA-9C91-F72AF5A4AA8A}" type="datetimeFigureOut">
              <a:rPr lang="en-US" smtClean="0"/>
              <a:t>3/11/2020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EBC7DF-2C30-4780-96CD-22F8D768EE03}" type="slidenum">
              <a:rPr lang="en-US" smtClean="0"/>
              <a:t>‹#›</a:t>
            </a:fld>
            <a:endParaRPr lang="en-US"/>
          </a:p>
        </p:txBody>
      </p:sp>
    </p:spTree>
    <p:extLst>
      <p:ext uri="{BB962C8B-B14F-4D97-AF65-F5344CB8AC3E}">
        <p14:creationId xmlns:p14="http://schemas.microsoft.com/office/powerpoint/2010/main" val="351601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4930C0D4-7C59-42BA-9C91-F72AF5A4AA8A}" type="datetimeFigureOut">
              <a:rPr lang="en-US" smtClean="0"/>
              <a:t>3/11/2020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EBC7DF-2C30-4780-96CD-22F8D768EE03}" type="slidenum">
              <a:rPr lang="en-US" smtClean="0"/>
              <a:t>‹#›</a:t>
            </a:fld>
            <a:endParaRPr lang="en-US"/>
          </a:p>
        </p:txBody>
      </p:sp>
    </p:spTree>
    <p:extLst>
      <p:ext uri="{BB962C8B-B14F-4D97-AF65-F5344CB8AC3E}">
        <p14:creationId xmlns:p14="http://schemas.microsoft.com/office/powerpoint/2010/main" val="3836372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4930C0D4-7C59-42BA-9C91-F72AF5A4AA8A}" type="datetimeFigureOut">
              <a:rPr lang="en-US" smtClean="0"/>
              <a:t>3/11/2020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4EBC7DF-2C30-4780-96CD-22F8D768EE03}" type="slidenum">
              <a:rPr lang="en-US" smtClean="0"/>
              <a:t>‹#›</a:t>
            </a:fld>
            <a:endParaRPr lang="en-US"/>
          </a:p>
        </p:txBody>
      </p:sp>
    </p:spTree>
    <p:extLst>
      <p:ext uri="{BB962C8B-B14F-4D97-AF65-F5344CB8AC3E}">
        <p14:creationId xmlns:p14="http://schemas.microsoft.com/office/powerpoint/2010/main" val="1347692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4930C0D4-7C59-42BA-9C91-F72AF5A4AA8A}" type="datetimeFigureOut">
              <a:rPr lang="en-US" smtClean="0"/>
              <a:t>3/11/2020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4EBC7DF-2C30-4780-96CD-22F8D768EE03}" type="slidenum">
              <a:rPr lang="en-US" smtClean="0"/>
              <a:t>‹#›</a:t>
            </a:fld>
            <a:endParaRPr lang="en-US"/>
          </a:p>
        </p:txBody>
      </p:sp>
    </p:spTree>
    <p:extLst>
      <p:ext uri="{BB962C8B-B14F-4D97-AF65-F5344CB8AC3E}">
        <p14:creationId xmlns:p14="http://schemas.microsoft.com/office/powerpoint/2010/main" val="63415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930C0D4-7C59-42BA-9C91-F72AF5A4AA8A}" type="datetimeFigureOut">
              <a:rPr lang="en-US" smtClean="0"/>
              <a:t>3/11/2020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4EBC7DF-2C30-4780-96CD-22F8D768EE03}" type="slidenum">
              <a:rPr lang="en-US" smtClean="0"/>
              <a:t>‹#›</a:t>
            </a:fld>
            <a:endParaRPr lang="en-US"/>
          </a:p>
        </p:txBody>
      </p:sp>
    </p:spTree>
    <p:extLst>
      <p:ext uri="{BB962C8B-B14F-4D97-AF65-F5344CB8AC3E}">
        <p14:creationId xmlns:p14="http://schemas.microsoft.com/office/powerpoint/2010/main" val="3273559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4930C0D4-7C59-42BA-9C91-F72AF5A4AA8A}" type="datetimeFigureOut">
              <a:rPr lang="en-US" smtClean="0"/>
              <a:t>3/11/2020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EBC7DF-2C30-4780-96CD-22F8D768EE03}" type="slidenum">
              <a:rPr lang="en-US" smtClean="0"/>
              <a:t>‹#›</a:t>
            </a:fld>
            <a:endParaRPr lang="en-US"/>
          </a:p>
        </p:txBody>
      </p:sp>
    </p:spTree>
    <p:extLst>
      <p:ext uri="{BB962C8B-B14F-4D97-AF65-F5344CB8AC3E}">
        <p14:creationId xmlns:p14="http://schemas.microsoft.com/office/powerpoint/2010/main" val="28170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4930C0D4-7C59-42BA-9C91-F72AF5A4AA8A}" type="datetimeFigureOut">
              <a:rPr lang="en-US" smtClean="0"/>
              <a:t>3/11/2020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EBC7DF-2C30-4780-96CD-22F8D768EE03}" type="slidenum">
              <a:rPr lang="en-US" smtClean="0"/>
              <a:t>‹#›</a:t>
            </a:fld>
            <a:endParaRPr lang="en-US"/>
          </a:p>
        </p:txBody>
      </p:sp>
    </p:spTree>
    <p:extLst>
      <p:ext uri="{BB962C8B-B14F-4D97-AF65-F5344CB8AC3E}">
        <p14:creationId xmlns:p14="http://schemas.microsoft.com/office/powerpoint/2010/main" val="3627796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4930C0D4-7C59-42BA-9C91-F72AF5A4AA8A}" type="datetimeFigureOut">
              <a:rPr lang="en-US" smtClean="0"/>
              <a:t>3/11/2020</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4EBC7DF-2C30-4780-96CD-22F8D768EE03}" type="slidenum">
              <a:rPr lang="en-US" smtClean="0"/>
              <a:t>‹#›</a:t>
            </a:fld>
            <a:endParaRPr lang="en-US"/>
          </a:p>
        </p:txBody>
      </p:sp>
    </p:spTree>
    <p:extLst>
      <p:ext uri="{BB962C8B-B14F-4D97-AF65-F5344CB8AC3E}">
        <p14:creationId xmlns:p14="http://schemas.microsoft.com/office/powerpoint/2010/main" val="298321118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b="5863"/>
          <a:stretch/>
        </p:blipFill>
        <p:spPr>
          <a:xfrm>
            <a:off x="-261257" y="-132488"/>
            <a:ext cx="12453257" cy="6990488"/>
          </a:xfrm>
        </p:spPr>
      </p:pic>
    </p:spTree>
    <p:extLst>
      <p:ext uri="{BB962C8B-B14F-4D97-AF65-F5344CB8AC3E}">
        <p14:creationId xmlns:p14="http://schemas.microsoft.com/office/powerpoint/2010/main" val="816969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362744" y="379546"/>
            <a:ext cx="8992379" cy="1560711"/>
          </a:xfrm>
          <a:prstGeom prst="rect">
            <a:avLst/>
          </a:prstGeom>
        </p:spPr>
      </p:pic>
      <p:pic>
        <p:nvPicPr>
          <p:cNvPr id="8" name="Picture 7"/>
          <p:cNvPicPr>
            <a:picLocks noChangeAspect="1"/>
          </p:cNvPicPr>
          <p:nvPr/>
        </p:nvPicPr>
        <p:blipFill>
          <a:blip r:embed="rId4"/>
          <a:stretch>
            <a:fillRect/>
          </a:stretch>
        </p:blipFill>
        <p:spPr>
          <a:xfrm>
            <a:off x="345346" y="3082068"/>
            <a:ext cx="7216676" cy="884939"/>
          </a:xfrm>
          <a:prstGeom prst="rect">
            <a:avLst/>
          </a:prstGeom>
        </p:spPr>
      </p:pic>
      <p:pic>
        <p:nvPicPr>
          <p:cNvPr id="9" name="Picture 8"/>
          <p:cNvPicPr>
            <a:picLocks noChangeAspect="1"/>
          </p:cNvPicPr>
          <p:nvPr/>
        </p:nvPicPr>
        <p:blipFill>
          <a:blip r:embed="rId5"/>
          <a:stretch>
            <a:fillRect/>
          </a:stretch>
        </p:blipFill>
        <p:spPr>
          <a:xfrm>
            <a:off x="345346" y="4845185"/>
            <a:ext cx="7361941" cy="740450"/>
          </a:xfrm>
          <a:prstGeom prst="rect">
            <a:avLst/>
          </a:prstGeom>
        </p:spPr>
      </p:pic>
      <p:pic>
        <p:nvPicPr>
          <p:cNvPr id="10" name="Picture 9"/>
          <p:cNvPicPr>
            <a:picLocks noChangeAspect="1"/>
          </p:cNvPicPr>
          <p:nvPr/>
        </p:nvPicPr>
        <p:blipFill>
          <a:blip r:embed="rId6"/>
          <a:stretch>
            <a:fillRect/>
          </a:stretch>
        </p:blipFill>
        <p:spPr>
          <a:xfrm>
            <a:off x="-155438" y="6012273"/>
            <a:ext cx="2365453" cy="963251"/>
          </a:xfrm>
          <a:prstGeom prst="rect">
            <a:avLst/>
          </a:prstGeom>
        </p:spPr>
      </p:pic>
      <p:pic>
        <p:nvPicPr>
          <p:cNvPr id="11" name="Picture 10"/>
          <p:cNvPicPr>
            <a:picLocks noChangeAspect="1"/>
          </p:cNvPicPr>
          <p:nvPr/>
        </p:nvPicPr>
        <p:blipFill>
          <a:blip r:embed="rId7"/>
          <a:stretch>
            <a:fillRect/>
          </a:stretch>
        </p:blipFill>
        <p:spPr>
          <a:xfrm>
            <a:off x="8432100" y="1940257"/>
            <a:ext cx="3139712" cy="4377307"/>
          </a:xfrm>
          <a:prstGeom prst="rect">
            <a:avLst/>
          </a:prstGeom>
        </p:spPr>
      </p:pic>
    </p:spTree>
    <p:extLst>
      <p:ext uri="{BB962C8B-B14F-4D97-AF65-F5344CB8AC3E}">
        <p14:creationId xmlns:p14="http://schemas.microsoft.com/office/powerpoint/2010/main" val="13886032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par>
                                <p:cTn id="13" presetID="21"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par>
                                <p:cTn id="16" presetID="21" presetClass="entr" presetSubtype="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97184" y="160973"/>
            <a:ext cx="6797630" cy="3392278"/>
          </a:xfrm>
          <a:prstGeom prst="rect">
            <a:avLst/>
          </a:prstGeom>
        </p:spPr>
      </p:pic>
      <p:pic>
        <p:nvPicPr>
          <p:cNvPr id="3" name="Picture 2"/>
          <p:cNvPicPr>
            <a:picLocks noChangeAspect="1"/>
          </p:cNvPicPr>
          <p:nvPr/>
        </p:nvPicPr>
        <p:blipFill>
          <a:blip r:embed="rId4"/>
          <a:stretch>
            <a:fillRect/>
          </a:stretch>
        </p:blipFill>
        <p:spPr>
          <a:xfrm>
            <a:off x="2239945" y="3358593"/>
            <a:ext cx="7254869" cy="3499407"/>
          </a:xfrm>
          <a:prstGeom prst="rect">
            <a:avLst/>
          </a:prstGeom>
        </p:spPr>
      </p:pic>
    </p:spTree>
    <p:extLst>
      <p:ext uri="{BB962C8B-B14F-4D97-AF65-F5344CB8AC3E}">
        <p14:creationId xmlns:p14="http://schemas.microsoft.com/office/powerpoint/2010/main" val="1781276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07111" y="1911042"/>
            <a:ext cx="12084889" cy="3696556"/>
          </a:xfrm>
          <a:prstGeom prst="rect">
            <a:avLst/>
          </a:prstGeom>
        </p:spPr>
      </p:pic>
      <p:pic>
        <p:nvPicPr>
          <p:cNvPr id="6" name="Picture 5"/>
          <p:cNvPicPr>
            <a:picLocks noChangeAspect="1"/>
          </p:cNvPicPr>
          <p:nvPr/>
        </p:nvPicPr>
        <p:blipFill>
          <a:blip r:embed="rId4"/>
          <a:stretch>
            <a:fillRect/>
          </a:stretch>
        </p:blipFill>
        <p:spPr>
          <a:xfrm>
            <a:off x="-126996" y="5894749"/>
            <a:ext cx="2511770" cy="963251"/>
          </a:xfrm>
          <a:prstGeom prst="rect">
            <a:avLst/>
          </a:prstGeom>
        </p:spPr>
      </p:pic>
      <p:pic>
        <p:nvPicPr>
          <p:cNvPr id="7" name="Picture 6"/>
          <p:cNvPicPr>
            <a:picLocks noChangeAspect="1"/>
          </p:cNvPicPr>
          <p:nvPr/>
        </p:nvPicPr>
        <p:blipFill>
          <a:blip r:embed="rId5"/>
          <a:stretch>
            <a:fillRect/>
          </a:stretch>
        </p:blipFill>
        <p:spPr>
          <a:xfrm>
            <a:off x="4116359" y="451556"/>
            <a:ext cx="3688541" cy="1380464"/>
          </a:xfrm>
          <a:prstGeom prst="rect">
            <a:avLst/>
          </a:prstGeom>
        </p:spPr>
      </p:pic>
    </p:spTree>
    <p:extLst>
      <p:ext uri="{BB962C8B-B14F-4D97-AF65-F5344CB8AC3E}">
        <p14:creationId xmlns:p14="http://schemas.microsoft.com/office/powerpoint/2010/main" val="3607310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txBox="1">
            <a:spLocks/>
          </p:cNvSpPr>
          <p:nvPr/>
        </p:nvSpPr>
        <p:spPr>
          <a:xfrm>
            <a:off x="-1846643" y="4519049"/>
            <a:ext cx="11376081" cy="4013280"/>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ctr" rtl="1">
              <a:lnSpc>
                <a:spcPct val="100000"/>
              </a:lnSpc>
              <a:buNone/>
            </a:pPr>
            <a:endParaRPr lang="ur-PK" sz="3200" dirty="0">
              <a:ln>
                <a:solidFill>
                  <a:srgbClr val="003300"/>
                </a:solidFill>
              </a:ln>
              <a:solidFill>
                <a:srgbClr val="0D1703"/>
              </a:solidFill>
              <a:latin typeface="Jameel Noori Nastaleeq" panose="02000503000000020004" pitchFamily="2" charset="-78"/>
              <a:cs typeface="Jameel Noori Nastaleeq" panose="02000503000000020004" pitchFamily="2" charset="-78"/>
            </a:endParaRPr>
          </a:p>
        </p:txBody>
      </p:sp>
      <p:pic>
        <p:nvPicPr>
          <p:cNvPr id="3" name="Picture 2"/>
          <p:cNvPicPr>
            <a:picLocks noChangeAspect="1"/>
          </p:cNvPicPr>
          <p:nvPr/>
        </p:nvPicPr>
        <p:blipFill>
          <a:blip r:embed="rId3"/>
          <a:stretch>
            <a:fillRect/>
          </a:stretch>
        </p:blipFill>
        <p:spPr>
          <a:xfrm>
            <a:off x="2884222" y="553998"/>
            <a:ext cx="6645216" cy="1359526"/>
          </a:xfrm>
          <a:prstGeom prst="rect">
            <a:avLst/>
          </a:prstGeom>
        </p:spPr>
      </p:pic>
      <p:pic>
        <p:nvPicPr>
          <p:cNvPr id="4" name="Picture 3"/>
          <p:cNvPicPr>
            <a:picLocks noChangeAspect="1"/>
          </p:cNvPicPr>
          <p:nvPr/>
        </p:nvPicPr>
        <p:blipFill>
          <a:blip r:embed="rId4"/>
          <a:stretch>
            <a:fillRect/>
          </a:stretch>
        </p:blipFill>
        <p:spPr>
          <a:xfrm>
            <a:off x="2940923" y="2328857"/>
            <a:ext cx="6802012" cy="3060211"/>
          </a:xfrm>
          <a:prstGeom prst="rect">
            <a:avLst/>
          </a:prstGeom>
        </p:spPr>
      </p:pic>
      <p:pic>
        <p:nvPicPr>
          <p:cNvPr id="11" name="Picture 10"/>
          <p:cNvPicPr>
            <a:picLocks noChangeAspect="1"/>
          </p:cNvPicPr>
          <p:nvPr/>
        </p:nvPicPr>
        <p:blipFill>
          <a:blip r:embed="rId5"/>
          <a:stretch>
            <a:fillRect/>
          </a:stretch>
        </p:blipFill>
        <p:spPr>
          <a:xfrm>
            <a:off x="447353" y="5685284"/>
            <a:ext cx="11066664" cy="1172716"/>
          </a:xfrm>
          <a:prstGeom prst="rect">
            <a:avLst/>
          </a:prstGeom>
        </p:spPr>
      </p:pic>
    </p:spTree>
    <p:extLst>
      <p:ext uri="{BB962C8B-B14F-4D97-AF65-F5344CB8AC3E}">
        <p14:creationId xmlns:p14="http://schemas.microsoft.com/office/powerpoint/2010/main" val="30444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1)">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30"/>
          <p:cNvSpPr txBox="1"/>
          <p:nvPr/>
        </p:nvSpPr>
        <p:spPr>
          <a:xfrm>
            <a:off x="4644817" y="5961880"/>
            <a:ext cx="8893361" cy="646331"/>
          </a:xfrm>
          <a:prstGeom prst="rect">
            <a:avLst/>
          </a:prstGeom>
          <a:noFill/>
        </p:spPr>
        <p:txBody>
          <a:bodyPr wrap="square" rtlCol="0">
            <a:spAutoFit/>
          </a:bodyPr>
          <a:lstStyle/>
          <a:p>
            <a:r>
              <a:rPr lang="en-US" sz="3600" b="1" dirty="0">
                <a:solidFill>
                  <a:srgbClr val="000000"/>
                </a:solidFill>
                <a:latin typeface="Bradley Hand ITC" panose="03070402050302030203" pitchFamily="66" charset="0"/>
              </a:rPr>
              <a:t>JI Youth </a:t>
            </a:r>
            <a:r>
              <a:rPr lang="en-US" sz="3200" b="1" dirty="0">
                <a:solidFill>
                  <a:srgbClr val="000000"/>
                </a:solidFill>
                <a:latin typeface="Bradley Hand ITC" panose="03070402050302030203" pitchFamily="66" charset="0"/>
              </a:rPr>
              <a:t>women </a:t>
            </a:r>
            <a:r>
              <a:rPr lang="en-US" sz="3600" b="1" dirty="0">
                <a:solidFill>
                  <a:srgbClr val="000000"/>
                </a:solidFill>
                <a:latin typeface="Bradley Hand ITC" panose="03070402050302030203" pitchFamily="66" charset="0"/>
              </a:rPr>
              <a:t>Pakistan</a:t>
            </a:r>
            <a:endParaRPr lang="en-US" sz="1400" dirty="0">
              <a:solidFill>
                <a:prstClr val="black"/>
              </a:solidFill>
              <a:latin typeface="Times New Roman" panose="02020603050405020304" pitchFamily="18" charset="0"/>
              <a:ea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16102" y="1412521"/>
            <a:ext cx="11277600" cy="5317000"/>
          </a:xfrm>
          <a:prstGeom prst="rect">
            <a:avLst/>
          </a:prstGeom>
          <a:effectLst>
            <a:glow rad="127000">
              <a:srgbClr val="002060"/>
            </a:glow>
          </a:effectLst>
        </p:spPr>
      </p:pic>
    </p:spTree>
    <p:extLst>
      <p:ext uri="{BB962C8B-B14F-4D97-AF65-F5344CB8AC3E}">
        <p14:creationId xmlns:p14="http://schemas.microsoft.com/office/powerpoint/2010/main" val="2409040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73330" y="6071641"/>
            <a:ext cx="6431837" cy="1176630"/>
          </a:xfrm>
          <a:prstGeom prst="rect">
            <a:avLst/>
          </a:prstGeom>
        </p:spPr>
      </p:pic>
      <p:pic>
        <p:nvPicPr>
          <p:cNvPr id="6" name="Picture 5"/>
          <p:cNvPicPr>
            <a:picLocks noChangeAspect="1"/>
          </p:cNvPicPr>
          <p:nvPr/>
        </p:nvPicPr>
        <p:blipFill>
          <a:blip r:embed="rId4"/>
          <a:stretch>
            <a:fillRect/>
          </a:stretch>
        </p:blipFill>
        <p:spPr>
          <a:xfrm>
            <a:off x="3191664" y="804240"/>
            <a:ext cx="5767316" cy="5267401"/>
          </a:xfrm>
          <a:prstGeom prst="rect">
            <a:avLst/>
          </a:prstGeom>
        </p:spPr>
      </p:pic>
    </p:spTree>
    <p:extLst>
      <p:ext uri="{BB962C8B-B14F-4D97-AF65-F5344CB8AC3E}">
        <p14:creationId xmlns:p14="http://schemas.microsoft.com/office/powerpoint/2010/main" val="2613490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7835" y="814041"/>
            <a:ext cx="11390031" cy="849545"/>
          </a:xfrm>
          <a:prstGeom prst="rect">
            <a:avLst/>
          </a:prstGeom>
        </p:spPr>
      </p:pic>
      <p:pic>
        <p:nvPicPr>
          <p:cNvPr id="4" name="Picture 3"/>
          <p:cNvPicPr>
            <a:picLocks noChangeAspect="1"/>
          </p:cNvPicPr>
          <p:nvPr/>
        </p:nvPicPr>
        <p:blipFill>
          <a:blip r:embed="rId4"/>
          <a:stretch>
            <a:fillRect/>
          </a:stretch>
        </p:blipFill>
        <p:spPr>
          <a:xfrm>
            <a:off x="984791" y="2656340"/>
            <a:ext cx="3810330" cy="3712786"/>
          </a:xfrm>
          <a:prstGeom prst="rect">
            <a:avLst/>
          </a:prstGeom>
        </p:spPr>
      </p:pic>
      <p:pic>
        <p:nvPicPr>
          <p:cNvPr id="7" name="Picture 6"/>
          <p:cNvPicPr>
            <a:picLocks noChangeAspect="1"/>
          </p:cNvPicPr>
          <p:nvPr/>
        </p:nvPicPr>
        <p:blipFill>
          <a:blip r:embed="rId5"/>
          <a:stretch>
            <a:fillRect/>
          </a:stretch>
        </p:blipFill>
        <p:spPr>
          <a:xfrm>
            <a:off x="7162649" y="2554069"/>
            <a:ext cx="4340728" cy="3578662"/>
          </a:xfrm>
          <a:prstGeom prst="rect">
            <a:avLst/>
          </a:prstGeom>
        </p:spPr>
      </p:pic>
    </p:spTree>
    <p:extLst>
      <p:ext uri="{BB962C8B-B14F-4D97-AF65-F5344CB8AC3E}">
        <p14:creationId xmlns:p14="http://schemas.microsoft.com/office/powerpoint/2010/main" val="2708317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25503" y="613331"/>
            <a:ext cx="8998476" cy="1566808"/>
          </a:xfrm>
          <a:prstGeom prst="rect">
            <a:avLst/>
          </a:prstGeom>
        </p:spPr>
      </p:pic>
      <p:pic>
        <p:nvPicPr>
          <p:cNvPr id="8" name="Picture 7"/>
          <p:cNvPicPr>
            <a:picLocks noChangeAspect="1"/>
          </p:cNvPicPr>
          <p:nvPr/>
        </p:nvPicPr>
        <p:blipFill>
          <a:blip r:embed="rId4"/>
          <a:stretch>
            <a:fillRect/>
          </a:stretch>
        </p:blipFill>
        <p:spPr>
          <a:xfrm>
            <a:off x="7179855" y="2974623"/>
            <a:ext cx="4512597" cy="3292671"/>
          </a:xfrm>
          <a:prstGeom prst="rect">
            <a:avLst/>
          </a:prstGeom>
        </p:spPr>
      </p:pic>
      <p:pic>
        <p:nvPicPr>
          <p:cNvPr id="9" name="Picture 8"/>
          <p:cNvPicPr>
            <a:picLocks noChangeAspect="1"/>
          </p:cNvPicPr>
          <p:nvPr/>
        </p:nvPicPr>
        <p:blipFill>
          <a:blip r:embed="rId5"/>
          <a:stretch>
            <a:fillRect/>
          </a:stretch>
        </p:blipFill>
        <p:spPr>
          <a:xfrm>
            <a:off x="936483" y="3046460"/>
            <a:ext cx="3782272" cy="1380626"/>
          </a:xfrm>
          <a:prstGeom prst="rect">
            <a:avLst/>
          </a:prstGeom>
        </p:spPr>
      </p:pic>
      <p:pic>
        <p:nvPicPr>
          <p:cNvPr id="10" name="Picture 9"/>
          <p:cNvPicPr>
            <a:picLocks noChangeAspect="1"/>
          </p:cNvPicPr>
          <p:nvPr/>
        </p:nvPicPr>
        <p:blipFill>
          <a:blip r:embed="rId6"/>
          <a:stretch>
            <a:fillRect/>
          </a:stretch>
        </p:blipFill>
        <p:spPr>
          <a:xfrm>
            <a:off x="191880" y="5161627"/>
            <a:ext cx="6606870" cy="1105667"/>
          </a:xfrm>
          <a:prstGeom prst="rect">
            <a:avLst/>
          </a:prstGeom>
        </p:spPr>
      </p:pic>
    </p:spTree>
    <p:extLst>
      <p:ext uri="{BB962C8B-B14F-4D97-AF65-F5344CB8AC3E}">
        <p14:creationId xmlns:p14="http://schemas.microsoft.com/office/powerpoint/2010/main" val="4249010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9130" y="280252"/>
            <a:ext cx="11638273" cy="1194920"/>
          </a:xfrm>
          <a:prstGeom prst="rect">
            <a:avLst/>
          </a:prstGeom>
        </p:spPr>
      </p:pic>
      <p:pic>
        <p:nvPicPr>
          <p:cNvPr id="4" name="Picture 3"/>
          <p:cNvPicPr>
            <a:picLocks noChangeAspect="1"/>
          </p:cNvPicPr>
          <p:nvPr/>
        </p:nvPicPr>
        <p:blipFill>
          <a:blip r:embed="rId4"/>
          <a:stretch>
            <a:fillRect/>
          </a:stretch>
        </p:blipFill>
        <p:spPr>
          <a:xfrm>
            <a:off x="930431" y="2832468"/>
            <a:ext cx="10376291" cy="3225064"/>
          </a:xfrm>
          <a:prstGeom prst="rect">
            <a:avLst/>
          </a:prstGeom>
        </p:spPr>
      </p:pic>
    </p:spTree>
    <p:extLst>
      <p:ext uri="{BB962C8B-B14F-4D97-AF65-F5344CB8AC3E}">
        <p14:creationId xmlns:p14="http://schemas.microsoft.com/office/powerpoint/2010/main" val="323627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553313" y="0"/>
            <a:ext cx="6823422" cy="6858000"/>
          </a:xfrm>
          <a:prstGeom prst="rect">
            <a:avLst/>
          </a:prstGeom>
        </p:spPr>
      </p:pic>
    </p:spTree>
    <p:extLst>
      <p:ext uri="{BB962C8B-B14F-4D97-AF65-F5344CB8AC3E}">
        <p14:creationId xmlns:p14="http://schemas.microsoft.com/office/powerpoint/2010/main" val="3802138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54578" y="203200"/>
            <a:ext cx="8272989" cy="1091279"/>
          </a:xfrm>
          <a:prstGeom prst="rect">
            <a:avLst/>
          </a:prstGeom>
        </p:spPr>
      </p:pic>
      <p:pic>
        <p:nvPicPr>
          <p:cNvPr id="7" name="Picture 6"/>
          <p:cNvPicPr>
            <a:picLocks noChangeAspect="1"/>
          </p:cNvPicPr>
          <p:nvPr/>
        </p:nvPicPr>
        <p:blipFill rotWithShape="1">
          <a:blip r:embed="rId4"/>
          <a:srcRect l="3698" b="38172"/>
          <a:stretch/>
        </p:blipFill>
        <p:spPr>
          <a:xfrm>
            <a:off x="1104704" y="2165065"/>
            <a:ext cx="5393136" cy="4692935"/>
          </a:xfrm>
          <a:prstGeom prst="rect">
            <a:avLst/>
          </a:prstGeom>
          <a:effectLst>
            <a:softEdge rad="317500"/>
          </a:effectLst>
        </p:spPr>
      </p:pic>
      <p:pic>
        <p:nvPicPr>
          <p:cNvPr id="3" name="Picture 2"/>
          <p:cNvPicPr>
            <a:picLocks noChangeAspect="1"/>
          </p:cNvPicPr>
          <p:nvPr/>
        </p:nvPicPr>
        <p:blipFill>
          <a:blip r:embed="rId5"/>
          <a:stretch>
            <a:fillRect/>
          </a:stretch>
        </p:blipFill>
        <p:spPr>
          <a:xfrm>
            <a:off x="6610835" y="1845026"/>
            <a:ext cx="5034215" cy="5012974"/>
          </a:xfrm>
          <a:prstGeom prst="rect">
            <a:avLst/>
          </a:prstGeom>
        </p:spPr>
      </p:pic>
    </p:spTree>
    <p:extLst>
      <p:ext uri="{BB962C8B-B14F-4D97-AF65-F5344CB8AC3E}">
        <p14:creationId xmlns:p14="http://schemas.microsoft.com/office/powerpoint/2010/main" val="9490757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555706" y="1311943"/>
            <a:ext cx="4834547" cy="2371550"/>
          </a:xfrm>
          <a:prstGeom prst="rect">
            <a:avLst/>
          </a:prstGeom>
        </p:spPr>
      </p:pic>
      <p:pic>
        <p:nvPicPr>
          <p:cNvPr id="6" name="Picture 5"/>
          <p:cNvPicPr>
            <a:picLocks noChangeAspect="1"/>
          </p:cNvPicPr>
          <p:nvPr/>
        </p:nvPicPr>
        <p:blipFill>
          <a:blip r:embed="rId4"/>
          <a:stretch>
            <a:fillRect/>
          </a:stretch>
        </p:blipFill>
        <p:spPr>
          <a:xfrm>
            <a:off x="1630964" y="4661269"/>
            <a:ext cx="9065538" cy="1194920"/>
          </a:xfrm>
          <a:prstGeom prst="rect">
            <a:avLst/>
          </a:prstGeom>
        </p:spPr>
      </p:pic>
      <p:pic>
        <p:nvPicPr>
          <p:cNvPr id="7" name="Picture 6"/>
          <p:cNvPicPr>
            <a:picLocks noChangeAspect="1"/>
          </p:cNvPicPr>
          <p:nvPr/>
        </p:nvPicPr>
        <p:blipFill>
          <a:blip r:embed="rId5"/>
          <a:stretch>
            <a:fillRect/>
          </a:stretch>
        </p:blipFill>
        <p:spPr>
          <a:xfrm>
            <a:off x="223787" y="5657335"/>
            <a:ext cx="1652159" cy="1176630"/>
          </a:xfrm>
          <a:prstGeom prst="rect">
            <a:avLst/>
          </a:prstGeom>
        </p:spPr>
      </p:pic>
    </p:spTree>
    <p:extLst>
      <p:ext uri="{BB962C8B-B14F-4D97-AF65-F5344CB8AC3E}">
        <p14:creationId xmlns:p14="http://schemas.microsoft.com/office/powerpoint/2010/main" val="897673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411767" y="210451"/>
            <a:ext cx="7565792" cy="2011854"/>
          </a:xfrm>
          <a:prstGeom prst="rect">
            <a:avLst/>
          </a:prstGeom>
        </p:spPr>
      </p:pic>
      <p:pic>
        <p:nvPicPr>
          <p:cNvPr id="7" name="Picture 6"/>
          <p:cNvPicPr>
            <a:picLocks noChangeAspect="1"/>
          </p:cNvPicPr>
          <p:nvPr/>
        </p:nvPicPr>
        <p:blipFill>
          <a:blip r:embed="rId4"/>
          <a:stretch>
            <a:fillRect/>
          </a:stretch>
        </p:blipFill>
        <p:spPr>
          <a:xfrm>
            <a:off x="7860757" y="2421429"/>
            <a:ext cx="3401863" cy="3615241"/>
          </a:xfrm>
          <a:prstGeom prst="rect">
            <a:avLst/>
          </a:prstGeom>
        </p:spPr>
      </p:pic>
      <p:pic>
        <p:nvPicPr>
          <p:cNvPr id="8" name="Picture 7"/>
          <p:cNvPicPr>
            <a:picLocks noChangeAspect="1"/>
          </p:cNvPicPr>
          <p:nvPr/>
        </p:nvPicPr>
        <p:blipFill>
          <a:blip r:embed="rId5"/>
          <a:stretch>
            <a:fillRect/>
          </a:stretch>
        </p:blipFill>
        <p:spPr>
          <a:xfrm>
            <a:off x="2271602" y="2556894"/>
            <a:ext cx="3462828" cy="3615241"/>
          </a:xfrm>
          <a:prstGeom prst="rect">
            <a:avLst/>
          </a:prstGeom>
        </p:spPr>
      </p:pic>
      <p:pic>
        <p:nvPicPr>
          <p:cNvPr id="9" name="Picture 8"/>
          <p:cNvPicPr>
            <a:picLocks noChangeAspect="1"/>
          </p:cNvPicPr>
          <p:nvPr/>
        </p:nvPicPr>
        <p:blipFill>
          <a:blip r:embed="rId6">
            <a:duotone>
              <a:prstClr val="black"/>
              <a:schemeClr val="tx1">
                <a:tint val="45000"/>
                <a:satMod val="400000"/>
              </a:schemeClr>
            </a:duotone>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308520" y="5681370"/>
            <a:ext cx="1963082" cy="1176630"/>
          </a:xfrm>
          <a:prstGeom prst="rect">
            <a:avLst/>
          </a:prstGeom>
        </p:spPr>
      </p:pic>
    </p:spTree>
    <p:extLst>
      <p:ext uri="{BB962C8B-B14F-4D97-AF65-F5344CB8AC3E}">
        <p14:creationId xmlns:p14="http://schemas.microsoft.com/office/powerpoint/2010/main" val="41786565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6">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6" id="{D18D9719-0332-409D-9C2A-82AB4BF6D9DD}" vid="{291C65B3-CD4D-4C57-B03C-131148A407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505</TotalTime>
  <Words>8869</Words>
  <Application>Microsoft Office PowerPoint</Application>
  <PresentationFormat>Widescreen</PresentationFormat>
  <Paragraphs>207</Paragraphs>
  <Slides>14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Attari_Quraan_Word</vt:lpstr>
      <vt:lpstr>Bradley Hand ITC</vt:lpstr>
      <vt:lpstr>Calibri</vt:lpstr>
      <vt:lpstr>Courier New</vt:lpstr>
      <vt:lpstr>Jameel Noori Nastaleeq</vt:lpstr>
      <vt:lpstr>Times New Roman</vt:lpstr>
      <vt:lpstr>Wingdings</vt:lpstr>
      <vt:lpstr>Theme16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 ayoub</dc:creator>
  <cp:lastModifiedBy>Dirc Laptop</cp:lastModifiedBy>
  <cp:revision>87</cp:revision>
  <cp:lastPrinted>2019-04-03T08:09:37Z</cp:lastPrinted>
  <dcterms:created xsi:type="dcterms:W3CDTF">2019-01-14T09:13:31Z</dcterms:created>
  <dcterms:modified xsi:type="dcterms:W3CDTF">2020-03-11T07:19:31Z</dcterms:modified>
</cp:coreProperties>
</file>